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8"/>
  </p:notesMasterIdLst>
  <p:sldIdLst>
    <p:sldId id="264" r:id="rId2"/>
    <p:sldId id="269" r:id="rId3"/>
    <p:sldId id="267" r:id="rId4"/>
    <p:sldId id="270" r:id="rId5"/>
    <p:sldId id="271" r:id="rId6"/>
    <p:sldId id="275" r:id="rId7"/>
    <p:sldId id="261" r:id="rId8"/>
    <p:sldId id="262" r:id="rId9"/>
    <p:sldId id="263" r:id="rId10"/>
    <p:sldId id="256" r:id="rId11"/>
    <p:sldId id="257" r:id="rId12"/>
    <p:sldId id="258" r:id="rId13"/>
    <p:sldId id="259" r:id="rId14"/>
    <p:sldId id="280" r:id="rId15"/>
    <p:sldId id="279" r:id="rId16"/>
    <p:sldId id="281" r:id="rId17"/>
    <p:sldId id="272" r:id="rId18"/>
    <p:sldId id="274" r:id="rId19"/>
    <p:sldId id="276" r:id="rId20"/>
    <p:sldId id="277" r:id="rId21"/>
    <p:sldId id="278" r:id="rId22"/>
    <p:sldId id="283" r:id="rId23"/>
    <p:sldId id="282" r:id="rId24"/>
    <p:sldId id="285" r:id="rId25"/>
    <p:sldId id="288" r:id="rId26"/>
    <p:sldId id="287" r:id="rId2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01A55E-4BE6-4B77-A819-5CC728EB088C}" type="datetimeFigureOut">
              <a:rPr lang="pt-BR" smtClean="0"/>
              <a:pPr/>
              <a:t>24/10/2014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2472EE-95D1-411E-949A-B7DF9834304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92FF0-FB80-4C79-8FFC-73E4D26859C4}" type="slidenum">
              <a:rPr lang="pt-BR" smtClean="0"/>
              <a:pPr/>
              <a:t>5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D419-8FD7-439E-B95F-2FF8CB5E5E0E}" type="datetimeFigureOut">
              <a:rPr lang="pt-BR" smtClean="0"/>
              <a:pPr/>
              <a:t>24/10/2014</a:t>
            </a:fld>
            <a:endParaRPr lang="pt-BR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979E4-76AB-48D0-A317-69BD3FAF47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D419-8FD7-439E-B95F-2FF8CB5E5E0E}" type="datetimeFigureOut">
              <a:rPr lang="pt-BR" smtClean="0"/>
              <a:pPr/>
              <a:t>24/10/2014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979E4-76AB-48D0-A317-69BD3FAF47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D419-8FD7-439E-B95F-2FF8CB5E5E0E}" type="datetimeFigureOut">
              <a:rPr lang="pt-BR" smtClean="0"/>
              <a:pPr/>
              <a:t>24/10/2014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979E4-76AB-48D0-A317-69BD3FAF47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D419-8FD7-439E-B95F-2FF8CB5E5E0E}" type="datetimeFigureOut">
              <a:rPr lang="pt-BR" smtClean="0"/>
              <a:pPr/>
              <a:t>24/10/2014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979E4-76AB-48D0-A317-69BD3FAF47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D419-8FD7-439E-B95F-2FF8CB5E5E0E}" type="datetimeFigureOut">
              <a:rPr lang="pt-BR" smtClean="0"/>
              <a:pPr/>
              <a:t>24/10/2014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979E4-76AB-48D0-A317-69BD3FAF47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D419-8FD7-439E-B95F-2FF8CB5E5E0E}" type="datetimeFigureOut">
              <a:rPr lang="pt-BR" smtClean="0"/>
              <a:pPr/>
              <a:t>24/10/2014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979E4-76AB-48D0-A317-69BD3FAF47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D419-8FD7-439E-B95F-2FF8CB5E5E0E}" type="datetimeFigureOut">
              <a:rPr lang="pt-BR" smtClean="0"/>
              <a:pPr/>
              <a:t>24/10/2014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979E4-76AB-48D0-A317-69BD3FAF47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D419-8FD7-439E-B95F-2FF8CB5E5E0E}" type="datetimeFigureOut">
              <a:rPr lang="pt-BR" smtClean="0"/>
              <a:pPr/>
              <a:t>24/10/2014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979E4-76AB-48D0-A317-69BD3FAF47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D419-8FD7-439E-B95F-2FF8CB5E5E0E}" type="datetimeFigureOut">
              <a:rPr lang="pt-BR" smtClean="0"/>
              <a:pPr/>
              <a:t>24/10/2014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979E4-76AB-48D0-A317-69BD3FAF47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D419-8FD7-439E-B95F-2FF8CB5E5E0E}" type="datetimeFigureOut">
              <a:rPr lang="pt-BR" smtClean="0"/>
              <a:pPr/>
              <a:t>24/10/2014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979E4-76AB-48D0-A317-69BD3FAF47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com Único Canto Aparado e Arredondado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ângulo retângulo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D419-8FD7-439E-B95F-2FF8CB5E5E0E}" type="datetimeFigureOut">
              <a:rPr lang="pt-BR" smtClean="0"/>
              <a:pPr/>
              <a:t>24/10/2014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46979E4-76AB-48D0-A317-69BD3FAF4785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10" name="Forma liv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a liv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08FD419-8FD7-439E-B95F-2FF8CB5E5E0E}" type="datetimeFigureOut">
              <a:rPr lang="pt-BR" smtClean="0"/>
              <a:pPr/>
              <a:t>24/10/2014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46979E4-76AB-48D0-A317-69BD3FAF4785}" type="slidenum">
              <a:rPr lang="pt-BR" smtClean="0"/>
              <a:pPr/>
              <a:t>‹nº›</a:t>
            </a:fld>
            <a:endParaRPr lang="pt-BR"/>
          </a:p>
        </p:txBody>
      </p:sp>
      <p:grpSp>
        <p:nvGrpSpPr>
          <p:cNvPr id="2" name="Grupo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a liv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a liv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73089_Papel-de-Parede-Peixes-Coloridos_1600x1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2051720" y="4869160"/>
            <a:ext cx="5112568" cy="15696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9600" b="1" dirty="0" smtClean="0">
                <a:solidFill>
                  <a:schemeClr val="bg1"/>
                </a:solidFill>
              </a:rPr>
              <a:t>Peixes</a:t>
            </a:r>
            <a:endParaRPr lang="pt-BR" sz="9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1470025"/>
          </a:xfrm>
        </p:spPr>
        <p:txBody>
          <a:bodyPr/>
          <a:lstStyle/>
          <a:p>
            <a:r>
              <a:rPr lang="pt-BR" dirty="0" smtClean="0">
                <a:latin typeface="Comic Sans MS" pitchFamily="66" charset="0"/>
              </a:rPr>
              <a:t>Respiração</a:t>
            </a:r>
            <a:r>
              <a:rPr lang="pt-BR" dirty="0" smtClean="0"/>
              <a:t> </a:t>
            </a:r>
            <a:r>
              <a:rPr lang="pt-BR" dirty="0" smtClean="0">
                <a:latin typeface="Comic Sans MS" pitchFamily="66" charset="0"/>
              </a:rPr>
              <a:t>dos peixes</a:t>
            </a:r>
            <a:endParaRPr lang="pt-BR" dirty="0">
              <a:latin typeface="Comic Sans MS" pitchFamily="66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43608" y="1484784"/>
            <a:ext cx="7632848" cy="4824536"/>
          </a:xfrm>
        </p:spPr>
        <p:txBody>
          <a:bodyPr/>
          <a:lstStyle/>
          <a:p>
            <a:endParaRPr lang="pt-BR" dirty="0" smtClean="0"/>
          </a:p>
          <a:p>
            <a:endParaRPr lang="pt-BR" dirty="0"/>
          </a:p>
        </p:txBody>
      </p:sp>
      <p:pic>
        <p:nvPicPr>
          <p:cNvPr id="4" name="Imagem 3" descr="http://www.geefaa.com/img/fisiologiapeixes/fisiologia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844824"/>
            <a:ext cx="705678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latin typeface="Comic Sans MS" pitchFamily="66" charset="0"/>
              </a:rPr>
              <a:t>Peixes Pulmonados</a:t>
            </a:r>
            <a:endParaRPr lang="pt-BR" dirty="0">
              <a:latin typeface="Comic Sans MS" pitchFamily="66" charset="0"/>
            </a:endParaRPr>
          </a:p>
        </p:txBody>
      </p:sp>
      <p:pic>
        <p:nvPicPr>
          <p:cNvPr id="4" name="Espaço Reservado para Conteúdo 3" descr="http://2.bp.blogspot.com/_xeYm4kMn67o/SqHJEQ8dl1I/AAAAAAAAAE4/bd10kNslB9c/s320/lepidosiren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5544616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6228184" y="5373216"/>
            <a:ext cx="2915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err="1" smtClean="0">
                <a:latin typeface="Comic Sans MS" pitchFamily="66" charset="0"/>
              </a:rPr>
              <a:t>Pinambóia</a:t>
            </a:r>
            <a:endParaRPr lang="pt-BR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187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124744"/>
            <a:ext cx="7488832" cy="3868677"/>
          </a:xfrm>
        </p:spPr>
      </p:pic>
      <p:sp>
        <p:nvSpPr>
          <p:cNvPr id="7" name="CaixaDeTexto 6"/>
          <p:cNvSpPr txBox="1"/>
          <p:nvPr/>
        </p:nvSpPr>
        <p:spPr>
          <a:xfrm>
            <a:off x="827584" y="5229200"/>
            <a:ext cx="576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err="1" smtClean="0">
                <a:latin typeface="Comic Sans MS" pitchFamily="66" charset="0"/>
              </a:rPr>
              <a:t>Neoceratodus</a:t>
            </a:r>
            <a:r>
              <a:rPr lang="pt-BR" sz="2000" dirty="0" smtClean="0">
                <a:latin typeface="Comic Sans MS" pitchFamily="66" charset="0"/>
              </a:rPr>
              <a:t> </a:t>
            </a:r>
            <a:r>
              <a:rPr lang="pt-BR" sz="2000" dirty="0" err="1" smtClean="0">
                <a:latin typeface="Comic Sans MS" pitchFamily="66" charset="0"/>
              </a:rPr>
              <a:t>forsteri</a:t>
            </a:r>
            <a:r>
              <a:rPr lang="pt-BR" sz="2000" dirty="0" smtClean="0">
                <a:latin typeface="Comic Sans MS" pitchFamily="66" charset="0"/>
              </a:rPr>
              <a:t>- peixe australiano</a:t>
            </a:r>
            <a:endParaRPr lang="pt-BR" sz="20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african_lungfish_protopterus_annectens_4G13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980728"/>
            <a:ext cx="6192688" cy="4272954"/>
          </a:xfrm>
        </p:spPr>
      </p:pic>
      <p:sp>
        <p:nvSpPr>
          <p:cNvPr id="5" name="CaixaDeTexto 4"/>
          <p:cNvSpPr txBox="1"/>
          <p:nvPr/>
        </p:nvSpPr>
        <p:spPr>
          <a:xfrm>
            <a:off x="1331640" y="5661248"/>
            <a:ext cx="6120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err="1" smtClean="0">
                <a:latin typeface="Comic Sans MS" pitchFamily="66" charset="0"/>
              </a:rPr>
              <a:t>Protopterus</a:t>
            </a:r>
            <a:r>
              <a:rPr lang="pt-BR" sz="2000" dirty="0" smtClean="0">
                <a:latin typeface="Comic Sans MS" pitchFamily="66" charset="0"/>
              </a:rPr>
              <a:t> </a:t>
            </a:r>
            <a:r>
              <a:rPr lang="pt-BR" sz="2000" dirty="0" err="1" smtClean="0">
                <a:latin typeface="Comic Sans MS" pitchFamily="66" charset="0"/>
              </a:rPr>
              <a:t>annectens</a:t>
            </a:r>
            <a:r>
              <a:rPr lang="pt-BR" sz="2000" dirty="0" smtClean="0">
                <a:latin typeface="Comic Sans MS" pitchFamily="66" charset="0"/>
              </a:rPr>
              <a:t>- peixe africano</a:t>
            </a:r>
            <a:endParaRPr lang="pt-BR" sz="20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pt-BR" sz="6000" dirty="0" smtClean="0">
                <a:latin typeface="Comic Sans MS" pitchFamily="66" charset="0"/>
              </a:rPr>
              <a:t>Coração dos peixes</a:t>
            </a:r>
            <a:endParaRPr lang="pt-BR" sz="6000" dirty="0">
              <a:latin typeface="Comic Sans MS" pitchFamily="66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>
                <a:latin typeface="Comic Sans MS" pitchFamily="66" charset="0"/>
              </a:rPr>
              <a:t>Divisões do </a:t>
            </a:r>
            <a:r>
              <a:rPr lang="pt-BR" dirty="0" smtClean="0">
                <a:latin typeface="Comic Sans MS" pitchFamily="66" charset="0"/>
              </a:rPr>
              <a:t>coração</a:t>
            </a:r>
          </a:p>
          <a:p>
            <a:endParaRPr lang="pt-BR" dirty="0" smtClean="0">
              <a:latin typeface="Comic Sans MS" pitchFamily="66" charset="0"/>
            </a:endParaRPr>
          </a:p>
          <a:p>
            <a:r>
              <a:rPr lang="pt-BR" dirty="0" smtClean="0">
                <a:latin typeface="Comic Sans MS" pitchFamily="66" charset="0"/>
              </a:rPr>
              <a:t>Passagem do sangue venoso para </a:t>
            </a:r>
            <a:r>
              <a:rPr lang="pt-BR" dirty="0" smtClean="0">
                <a:latin typeface="Comic Sans MS" pitchFamily="66" charset="0"/>
              </a:rPr>
              <a:t>arterial</a:t>
            </a:r>
          </a:p>
          <a:p>
            <a:endParaRPr lang="pt-BR" dirty="0" smtClean="0">
              <a:latin typeface="Comic Sans MS" pitchFamily="66" charset="0"/>
            </a:endParaRPr>
          </a:p>
          <a:p>
            <a:r>
              <a:rPr lang="pt-BR" dirty="0" smtClean="0">
                <a:latin typeface="Comic Sans MS" pitchFamily="66" charset="0"/>
              </a:rPr>
              <a:t>Circulação simples e completa</a:t>
            </a:r>
          </a:p>
          <a:p>
            <a:endParaRPr lang="pt-BR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racieteoliveira.pbworks.com/f/1301090475/14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44824"/>
            <a:ext cx="7717685" cy="3600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BR" sz="8000" dirty="0" err="1" smtClean="0">
                <a:latin typeface="Comic Sans MS" pitchFamily="66" charset="0"/>
              </a:rPr>
              <a:t>Celacanto</a:t>
            </a:r>
            <a:endParaRPr lang="pt-BR" sz="8000" dirty="0">
              <a:latin typeface="Comic Sans MS" pitchFamily="66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pt-BR" sz="3600" b="1" dirty="0" smtClean="0">
                <a:latin typeface="Comic Sans MS" pitchFamily="66" charset="0"/>
              </a:rPr>
              <a:t>Fóssil Vivo </a:t>
            </a:r>
            <a:endParaRPr lang="pt-BR" sz="36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715200" cy="420656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389120"/>
          </a:xfrm>
        </p:spPr>
        <p:txBody>
          <a:bodyPr>
            <a:normAutofit fontScale="92500" lnSpcReduction="10000"/>
          </a:bodyPr>
          <a:lstStyle/>
          <a:p>
            <a:r>
              <a:rPr lang="pt-BR" dirty="0" smtClean="0">
                <a:latin typeface="Comic Sans MS" pitchFamily="66" charset="0"/>
              </a:rPr>
              <a:t>Gênero -&gt; </a:t>
            </a:r>
            <a:r>
              <a:rPr lang="pt-BR" dirty="0" err="1" smtClean="0">
                <a:latin typeface="Comic Sans MS" pitchFamily="66" charset="0"/>
              </a:rPr>
              <a:t>Latimeria</a:t>
            </a:r>
            <a:r>
              <a:rPr lang="pt-BR" dirty="0" smtClean="0">
                <a:latin typeface="Comic Sans MS" pitchFamily="66" charset="0"/>
              </a:rPr>
              <a:t> </a:t>
            </a:r>
          </a:p>
          <a:p>
            <a:r>
              <a:rPr lang="pt-BR" dirty="0" smtClean="0">
                <a:latin typeface="Comic Sans MS" pitchFamily="66" charset="0"/>
              </a:rPr>
              <a:t>Extintos a mais ou menos 99 milhões e 600 mil anos atrás</a:t>
            </a:r>
          </a:p>
          <a:p>
            <a:r>
              <a:rPr lang="pt-BR" dirty="0" smtClean="0">
                <a:latin typeface="Comic Sans MS" pitchFamily="66" charset="0"/>
              </a:rPr>
              <a:t> Redescobertos em 1830 na África do Sul </a:t>
            </a:r>
          </a:p>
          <a:p>
            <a:r>
              <a:rPr lang="pt-BR" dirty="0" smtClean="0">
                <a:latin typeface="Comic Sans MS" pitchFamily="66" charset="0"/>
              </a:rPr>
              <a:t> </a:t>
            </a:r>
            <a:r>
              <a:rPr lang="pt-BR" dirty="0" err="1" smtClean="0">
                <a:latin typeface="Comic Sans MS" pitchFamily="66" charset="0"/>
              </a:rPr>
              <a:t>Latimeria</a:t>
            </a:r>
            <a:r>
              <a:rPr lang="pt-BR" dirty="0" smtClean="0">
                <a:latin typeface="Comic Sans MS" pitchFamily="66" charset="0"/>
              </a:rPr>
              <a:t> </a:t>
            </a:r>
            <a:r>
              <a:rPr lang="pt-BR" dirty="0" err="1" smtClean="0">
                <a:latin typeface="Comic Sans MS" pitchFamily="66" charset="0"/>
              </a:rPr>
              <a:t>chalumnae</a:t>
            </a:r>
            <a:r>
              <a:rPr lang="pt-BR" dirty="0" smtClean="0">
                <a:latin typeface="Comic Sans MS" pitchFamily="66" charset="0"/>
              </a:rPr>
              <a:t> e </a:t>
            </a:r>
            <a:r>
              <a:rPr lang="pt-BR" dirty="0" err="1" smtClean="0">
                <a:latin typeface="Comic Sans MS" pitchFamily="66" charset="0"/>
              </a:rPr>
              <a:t>Latimeria</a:t>
            </a:r>
            <a:r>
              <a:rPr lang="pt-BR" dirty="0" smtClean="0">
                <a:latin typeface="Comic Sans MS" pitchFamily="66" charset="0"/>
              </a:rPr>
              <a:t> </a:t>
            </a:r>
            <a:r>
              <a:rPr lang="pt-BR" dirty="0" err="1" smtClean="0">
                <a:latin typeface="Comic Sans MS" pitchFamily="66" charset="0"/>
              </a:rPr>
              <a:t>menadoensis</a:t>
            </a:r>
            <a:r>
              <a:rPr lang="pt-BR" dirty="0" smtClean="0">
                <a:latin typeface="Comic Sans MS" pitchFamily="66" charset="0"/>
              </a:rPr>
              <a:t> -&gt; Oceano Indico </a:t>
            </a:r>
          </a:p>
          <a:p>
            <a:r>
              <a:rPr lang="pt-BR" dirty="0" smtClean="0">
                <a:latin typeface="Comic Sans MS" pitchFamily="66" charset="0"/>
              </a:rPr>
              <a:t>Corpo coberto por escamas ósseas e salpicado de calombos espinhentos</a:t>
            </a:r>
          </a:p>
          <a:p>
            <a:r>
              <a:rPr lang="pt-BR" dirty="0" smtClean="0">
                <a:latin typeface="Comic Sans MS" pitchFamily="66" charset="0"/>
              </a:rPr>
              <a:t>Barbatanas pares (peitorais e pélvicas)</a:t>
            </a:r>
          </a:p>
          <a:p>
            <a:r>
              <a:rPr lang="pt-BR" dirty="0" smtClean="0">
                <a:latin typeface="Comic Sans MS" pitchFamily="66" charset="0"/>
              </a:rPr>
              <a:t>Fecundação interna</a:t>
            </a:r>
          </a:p>
          <a:p>
            <a:r>
              <a:rPr lang="pt-BR" dirty="0" smtClean="0">
                <a:latin typeface="Comic Sans MS" pitchFamily="66" charset="0"/>
              </a:rPr>
              <a:t>Vivíparos </a:t>
            </a:r>
          </a:p>
          <a:p>
            <a:endParaRPr lang="pt-BR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20608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BR" sz="5300" b="1" dirty="0" smtClean="0">
                <a:latin typeface="Comic Sans MS" pitchFamily="66" charset="0"/>
              </a:rPr>
              <a:t>Curiosidades sobre o </a:t>
            </a:r>
            <a:r>
              <a:rPr lang="pt-BR" sz="5300" b="1" dirty="0" err="1" smtClean="0">
                <a:latin typeface="Comic Sans MS" pitchFamily="66" charset="0"/>
              </a:rPr>
              <a:t>Celacanto</a:t>
            </a:r>
            <a:r>
              <a:rPr lang="pt-BR" sz="5300" b="1" dirty="0" smtClean="0">
                <a:latin typeface="Comic Sans MS" pitchFamily="66" charset="0"/>
              </a:rPr>
              <a:t> </a:t>
            </a:r>
            <a:r>
              <a:rPr lang="pt-BR" sz="7300" b="1" dirty="0" smtClean="0">
                <a:latin typeface="Comic Sans MS" pitchFamily="66" charset="0"/>
              </a:rPr>
              <a:t> </a:t>
            </a:r>
            <a:r>
              <a:rPr lang="pt-BR" dirty="0" smtClean="0"/>
              <a:t/>
            </a:r>
            <a:br>
              <a:rPr lang="pt-BR" dirty="0" smtClean="0"/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2780928"/>
            <a:ext cx="8229600" cy="4389120"/>
          </a:xfrm>
        </p:spPr>
        <p:txBody>
          <a:bodyPr/>
          <a:lstStyle/>
          <a:p>
            <a:r>
              <a:rPr lang="pt-BR" sz="2400" dirty="0" smtClean="0">
                <a:latin typeface="Comic Sans MS" pitchFamily="66" charset="0"/>
              </a:rPr>
              <a:t>Comprimento: até 1,80 m            </a:t>
            </a:r>
          </a:p>
          <a:p>
            <a:r>
              <a:rPr lang="pt-BR" sz="2400" dirty="0" smtClean="0">
                <a:latin typeface="Comic Sans MS" pitchFamily="66" charset="0"/>
              </a:rPr>
              <a:t>Peso: até 80 kg</a:t>
            </a:r>
          </a:p>
          <a:p>
            <a:r>
              <a:rPr lang="pt-BR" sz="2400" dirty="0" smtClean="0">
                <a:latin typeface="Comic Sans MS" pitchFamily="66" charset="0"/>
              </a:rPr>
              <a:t>Acreditava-se que o </a:t>
            </a:r>
            <a:r>
              <a:rPr lang="pt-BR" sz="2400" dirty="0" err="1" smtClean="0">
                <a:latin typeface="Comic Sans MS" pitchFamily="66" charset="0"/>
              </a:rPr>
              <a:t>celacanto</a:t>
            </a:r>
            <a:r>
              <a:rPr lang="pt-BR" sz="2400" dirty="0" smtClean="0">
                <a:latin typeface="Comic Sans MS" pitchFamily="66" charset="0"/>
              </a:rPr>
              <a:t> era um parente próximo do primeiro vertebrado a sair das águas, dando origem a um novo grupo de vertebrados conhecidos como </a:t>
            </a:r>
            <a:r>
              <a:rPr lang="pt-BR" sz="2400" u="sng" dirty="0" smtClean="0">
                <a:solidFill>
                  <a:srgbClr val="FF0000"/>
                </a:solidFill>
                <a:latin typeface="Comic Sans MS" pitchFamily="66" charset="0"/>
              </a:rPr>
              <a:t>tetrápodes</a:t>
            </a:r>
            <a:endParaRPr lang="pt-BR" sz="2400" dirty="0" smtClean="0">
              <a:latin typeface="Comic Sans MS" pitchFamily="66" charset="0"/>
            </a:endParaRPr>
          </a:p>
          <a:p>
            <a:r>
              <a:rPr lang="pt-BR" sz="2400" dirty="0" smtClean="0">
                <a:latin typeface="Comic Sans MS" pitchFamily="66" charset="0"/>
              </a:rPr>
              <a:t>Novas descobertas apontam que o genoma do </a:t>
            </a:r>
            <a:r>
              <a:rPr lang="pt-BR" sz="2400" dirty="0" err="1" smtClean="0">
                <a:latin typeface="Comic Sans MS" pitchFamily="66" charset="0"/>
              </a:rPr>
              <a:t>Celacanto</a:t>
            </a:r>
            <a:r>
              <a:rPr lang="pt-BR" sz="2400" dirty="0" smtClean="0">
                <a:latin typeface="Comic Sans MS" pitchFamily="66" charset="0"/>
              </a:rPr>
              <a:t> possui informações que podem ajudar a entender melhor a evolução dos tetrápodes</a:t>
            </a:r>
          </a:p>
          <a:p>
            <a:endParaRPr lang="pt-BR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>
                <a:latin typeface="Comic Sans MS" pitchFamily="66" charset="0"/>
              </a:rPr>
              <a:t>Qual a importância das escamas para os peixes?</a:t>
            </a:r>
            <a:endParaRPr lang="pt-BR" dirty="0">
              <a:latin typeface="Comic Sans MS" pitchFamily="66" charset="0"/>
            </a:endParaRPr>
          </a:p>
        </p:txBody>
      </p:sp>
      <p:sp>
        <p:nvSpPr>
          <p:cNvPr id="9" name="Espaço Reservado para Conteúdo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>
                <a:latin typeface="Comic Sans MS" pitchFamily="66" charset="0"/>
              </a:rPr>
              <a:t>Proteção</a:t>
            </a:r>
          </a:p>
          <a:p>
            <a:r>
              <a:rPr lang="pt-BR" dirty="0" smtClean="0">
                <a:latin typeface="Comic Sans MS" pitchFamily="66" charset="0"/>
              </a:rPr>
              <a:t>Flexibilidade</a:t>
            </a:r>
          </a:p>
          <a:p>
            <a:r>
              <a:rPr lang="pt-BR" dirty="0" smtClean="0">
                <a:latin typeface="Comic Sans MS" pitchFamily="66" charset="0"/>
              </a:rPr>
              <a:t>“Certidão de nascimento”</a:t>
            </a:r>
          </a:p>
          <a:p>
            <a:pPr lvl="1"/>
            <a:endParaRPr lang="pt-BR" dirty="0" smtClean="0"/>
          </a:p>
          <a:p>
            <a:pPr lvl="1"/>
            <a:endParaRPr lang="pt-BR" dirty="0"/>
          </a:p>
        </p:txBody>
      </p:sp>
      <p:pic>
        <p:nvPicPr>
          <p:cNvPr id="10" name="Imagem 9" descr="untitl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4" y="3573016"/>
            <a:ext cx="5206948" cy="2383904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http://cdn.topbiologia.com/wp-content/uploads/2014/06/Celacanto-1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7200800" cy="4752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http://www.mundodosanimais.pt/wp-media/imagens/celacanto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200800" cy="4680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>
                <a:latin typeface="Comic Sans MS" pitchFamily="66" charset="0"/>
              </a:rPr>
              <a:t>Curiosidades sobre os peixinhos </a:t>
            </a:r>
            <a:endParaRPr lang="pt-BR" dirty="0">
              <a:latin typeface="Comic Sans MS" pitchFamily="66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latin typeface="Comic Sans MS" pitchFamily="66" charset="0"/>
              </a:rPr>
              <a:t>Os peixes dormem?</a:t>
            </a:r>
            <a:endParaRPr lang="pt-BR" dirty="0">
              <a:latin typeface="Comic Sans MS" pitchFamily="66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 smtClean="0">
                <a:latin typeface="Comic Sans MS" pitchFamily="66" charset="0"/>
              </a:rPr>
              <a:t>Siiiim</a:t>
            </a:r>
            <a:endParaRPr lang="pt-BR" dirty="0" smtClean="0">
              <a:latin typeface="Comic Sans MS" pitchFamily="66" charset="0"/>
            </a:endParaRPr>
          </a:p>
          <a:p>
            <a:endParaRPr lang="pt-BR" dirty="0" smtClean="0">
              <a:latin typeface="Comic Sans MS" pitchFamily="66" charset="0"/>
            </a:endParaRPr>
          </a:p>
          <a:p>
            <a:r>
              <a:rPr lang="pt-BR" dirty="0" smtClean="0">
                <a:latin typeface="Comic Sans MS" pitchFamily="66" charset="0"/>
              </a:rPr>
              <a:t>Não possuem pálpebras </a:t>
            </a:r>
          </a:p>
          <a:p>
            <a:endParaRPr lang="pt-BR" dirty="0" smtClean="0">
              <a:latin typeface="Comic Sans MS" pitchFamily="66" charset="0"/>
            </a:endParaRPr>
          </a:p>
          <a:p>
            <a:r>
              <a:rPr lang="pt-BR" dirty="0" smtClean="0">
                <a:latin typeface="Comic Sans MS" pitchFamily="66" charset="0"/>
              </a:rPr>
              <a:t>Redução de seus movimentos vitais</a:t>
            </a:r>
          </a:p>
          <a:p>
            <a:endParaRPr lang="pt-BR" dirty="0" smtClean="0">
              <a:latin typeface="Comic Sans MS" pitchFamily="66" charset="0"/>
            </a:endParaRPr>
          </a:p>
          <a:p>
            <a:r>
              <a:rPr lang="pt-BR" dirty="0" smtClean="0">
                <a:latin typeface="Comic Sans MS" pitchFamily="66" charset="0"/>
              </a:rPr>
              <a:t>Abrir e fechar a boca </a:t>
            </a:r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4000" dirty="0" smtClean="0">
                <a:latin typeface="Comic Sans MS" pitchFamily="66" charset="0"/>
              </a:rPr>
              <a:t>Maior tubarão</a:t>
            </a:r>
            <a:endParaRPr lang="pt-BR" sz="4000" dirty="0">
              <a:latin typeface="Comic Sans MS" pitchFamily="66" charset="0"/>
            </a:endParaRP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r>
              <a:rPr lang="pt-BR" sz="4000" dirty="0" smtClean="0">
                <a:latin typeface="Comic Sans MS" pitchFamily="66" charset="0"/>
              </a:rPr>
              <a:t>Menor tubarão </a:t>
            </a:r>
            <a:endParaRPr lang="pt-BR" sz="4000" dirty="0">
              <a:latin typeface="Comic Sans MS" pitchFamily="66" charset="0"/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pt-BR" sz="3200" dirty="0" smtClean="0">
                <a:latin typeface="Comic Sans MS" pitchFamily="66" charset="0"/>
              </a:rPr>
              <a:t>Tubarão-baleia </a:t>
            </a:r>
          </a:p>
          <a:p>
            <a:r>
              <a:rPr lang="pt-BR" sz="3200" dirty="0" smtClean="0">
                <a:latin typeface="Comic Sans MS" pitchFamily="66" charset="0"/>
              </a:rPr>
              <a:t>15 metros</a:t>
            </a:r>
          </a:p>
          <a:p>
            <a:r>
              <a:rPr lang="pt-BR" sz="3200" dirty="0" smtClean="0">
                <a:latin typeface="Comic Sans MS" pitchFamily="66" charset="0"/>
              </a:rPr>
              <a:t>20 toneladas</a:t>
            </a:r>
          </a:p>
          <a:p>
            <a:r>
              <a:rPr lang="pt-BR" sz="3200" dirty="0" smtClean="0">
                <a:latin typeface="Comic Sans MS" pitchFamily="66" charset="0"/>
              </a:rPr>
              <a:t>Plânctons</a:t>
            </a:r>
            <a:endParaRPr lang="pt-BR" sz="3200" dirty="0">
              <a:latin typeface="Comic Sans MS" pitchFamily="66" charset="0"/>
            </a:endParaRP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pt-BR" sz="3200" dirty="0" smtClean="0">
                <a:latin typeface="Comic Sans MS" pitchFamily="66" charset="0"/>
              </a:rPr>
              <a:t>Tubarão-pigmeu </a:t>
            </a:r>
          </a:p>
          <a:p>
            <a:r>
              <a:rPr lang="pt-BR" sz="3200" dirty="0" smtClean="0">
                <a:latin typeface="Comic Sans MS" pitchFamily="66" charset="0"/>
              </a:rPr>
              <a:t>25 cm</a:t>
            </a:r>
          </a:p>
          <a:p>
            <a:r>
              <a:rPr lang="pt-BR" sz="3200" dirty="0" smtClean="0">
                <a:latin typeface="Comic Sans MS" pitchFamily="66" charset="0"/>
              </a:rPr>
              <a:t>Camarões e pequenas lulas</a:t>
            </a:r>
          </a:p>
          <a:p>
            <a:endParaRPr lang="pt-BR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  <p:bldP spid="4" grpId="0" build="p"/>
      <p:bldP spid="5" grpId="0" uiExpand="1" build="p"/>
      <p:bldP spid="6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static.hsw.com.br/gif/tubarao-pigmeu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052736"/>
            <a:ext cx="4413390" cy="1368152"/>
          </a:xfrm>
          <a:prstGeom prst="rect">
            <a:avLst/>
          </a:prstGeom>
          <a:noFill/>
        </p:spPr>
      </p:pic>
      <p:sp>
        <p:nvSpPr>
          <p:cNvPr id="41988" name="AutoShape 4" descr="data:image/jpeg;base64,/9j/4AAQSkZJRgABAQAAAQABAAD/2wCEAAkGBxQSEhUUExQVFRQVFxcXFxYXFxwXFBQVFxcXFhgXFxQYHCggGBolHhcXITEiJSkrLi4uFx8zODMsNygtLiwBCgoKDg0OGhAQGiwkHCQsLCwsLCwsLCwsLCwsLCwsLCwsLCw0LCwsLCwsLCwsLCwsLCwsLCwsLCwsLCwsLCwsLP/AABEIALYBFgMBIgACEQEDEQH/xAAaAAACAwEBAAAAAAAAAAAAAAAAAQIDBAUG/8QAORAAAQMDAgQEBAQGAgIDAAAAAQACEQMSIQQxIkFRYQUTcYEykaHwQrHB0QYUI1Ji4XLxgqIVM1P/xAAaAQEBAQEBAQEAAAAAAAAAAAAAAQIDBAYF/8QAIxEBAQACAQQDAAMBAAAAAAAAAAECERIDITFBE1FhBDKBIv/aAAwDAQACEQMRAD8A8MzU+VUZUoky2DxNEB0ZBBkOaciOkrNUqS4m1okkw0Q0SZho5ATspuYAwfEHE5H4XN5EHnlOnqCLtjc2wggHh3HoQQCDuIX1/wCvzEhqWmmWFjZkEPGHCMEH+4ERjkRPMzW5zbQIhwJkzhwMEY5EZ9lAsStV0djAjZDkihFFqUKQKaIgFIBWhvVWUHkH9h99US5K6VN27Qcc4VxqGII9QZ/ZD63WY9PvCBUM4z15yPdS2MXd8waemJkmByk/qN1seR69TH5dFldTI74Pr6bq9tGMkzA26+seqnlzy1e6TKc+vyCmBG6pc8nG3ZVh2eSmmdVoLumFEET6J02j5/fRMNjb6JoSHv8AJIx0QT2Ck4ycEx8j6K6ZQ9B9Ezjoou6fn+Sjz+/v/pVdJYQ23v8ASFGo6FBtTp9EXXZdAPL6/omGT+H2KrB7+xVlMd/rsrtKl5EiYb8v3G6QZbOW8QjI2J5jbOEnU+p+ec+qh5Q6t9R/tCImMQAfb13lNwgwY9QAR7RgqyW9jETkEzv2hadVpfLdDrbgJIa8EEHOC2eR2U2bUeQIMC7hukSbM/ixj/Yyr9B4M15AqVmUS61zfMa8U3MMy68NgAd4nqoarxGq9rW+Y5vli1lrgHNZHw3NElvYkrDToQ4EPcCDIM7EZB2WbMrGp29vSfxR4rTDDpxp/DnGGxqNMNh2I57yCcTzXkHsMDmNgCZAnpOy6fi+rrakg1qzqhYLWyGgAdOEBcytpnYkgwMb4HTt/tTp4cMdO0yl9tej0jnNkPaIMZLifeAQhct1LORP1Qtd14fq2u2HEYwSJa6WmDu0jkotMcp+/wA1cGA9PnsotaIOR6dffqtNbS1bqd58q+zFoqReMCQS3BzOREjkFWrW6a4SHNAmOJ1ue87KmqIJBiRjBBHsRgqb12Jq+AQiAnTATx0V2E1k7JtpFSpv5R+6s+qM21Dbn+qn5/T8oH5qNUSNvdZw0dVjK0kl8tLXyenTP3KtbTjMhUaakXEANJ3gAb8/mrDVlJ+plPUXh8BRLiefyS1FoPAb2wDJbaQYyCJOR1BKqDzzV2zxXtaOauDRyhU0XDMznaDse4jI+SYk4U2zYvnEqdem5tpLSA8XNJ2cOoPP/aqplwBEmDuOR7Ec1Om1sHJB3GJBOMY+H67K7YKe5k7JNcok91AlDS67t+qdEiRddbImImOeDzVBcncCrpdNGo8uf6d5b/mBd/6mFnc2TkfRPzBHdQNWUkWSndHJXUamRLgBiTkkCd45rP7j5qD3/Na0vHboPqNv3L2A7htpI/45g/NTqaimHFzGB7NraxF2RuRTe077EH9lz6lbYAuiMz15xHLZVOd2U47Ji2V9W90BziWtkAbBtxl0AYAJ6KsOCzOPZF33CcdLpr84dR/17p0wS1zhENi6XNBzMQ0uk7HaVkPsqy8dfqromEanVzGIHzWdziec/QKBeFG27AlGpjIt1thf/SDwzECo4OeDGZLQAfkkrqugtiXNz0JP6IU0szxZNRpn03Fr2ua4cnAg9sHkq4Wl2QJJwIE5gcgByCh5R6ykjXJSAghXimpNohNHKM7SpEE4WltAKXlpMUucU0KpY4ERj1/SCD3EJOkkknJM7deav8tMU1eLPOIXcFsCQZuzd6bwR7LLUPZb/K7qt2nad5+alxMc5GFjwrgtDdI3urG0gFmYVb1IqZSJypto4yR8sK0MU7B0WuLnc0aRAG/0U6lUYg/RFo6IACvCMIuqj3++QUDU+8qbmhLygrpeysu7KDiStBphS8ofZKaXlIyBAC1GiErAro5s4CQWi1ATS8lBko8o9FoCJTSclbaOIMTMzmfTeITFAdSrUiVU5VS6gO6gaA6laHFRUWZVR/Kjug6UdSrwgpqLyrOdIOpUK9ENAA3nfmtUqqswnaJHL75rNjWOV33ZJPPKFZ5hH4Qmsunf6TIWFxdTMDLeX3yW4KNWncIVym0xuvJUK4d2PRXhcogtPotlDUzg7qY5+queHuNQQiUl0cVgQohMIiS5+tMu9FvXP1OHHnj6nmsdTw6dLyenqlvPnkfqugx8iR/0uRSfBB6EHOQYPMcwtenqm4nGTJAwMnYDkueGem+phvu3BSlTOmdFwabesJNpOOzSu+3m3EZQtLfD6hIFuSQAN5J2Aicq3/4iqHFpEOBtIOCHHEEbz2U5T7TcYUl1a/gb2SHOaCIkSQc8oIBlFXwKox1roDoktPCQInIdHKPmpzx+05RywmF1T/D1YMDyAGE2hxwLhkj1CD/D9a1zuGG78X2EnUx+15RyUltPhVX+3mR2kZInZQqeG1WgONN8GYNpgwYMK8p9m4ywoqbxG/1woqrCTKSaKJSlCSASQiEUSnKiiEDlKEghFQfTlCmUKaXdUApqKYKNIVqUjusZGV0Fn1DOaxnj7dMMvR6evyK1rlDC26V/L5KY5ekzx9xpCYKiQmw5gRPTmujiksOrIk9cZ6byt1pgnp/1ss1RocYAIJIAaMkzgRzJJWM/DeHlRoLbwXtLmCSWgwTvGeWYntK6Wg0rQ5rajrQSA51pNoJyS0CcDMKoVYDWNpgOaSC44JcT+ImdtuUfObdU+KlQPqhwBeG1GnD3k/HLuIt3PUyFxXO3J3WVXVqhc+p5Yfd/UthoptaQ2KbRgm0CEtP4q1tZlTgY1paXU2Q4Na0AGLrgXEEmTzIXDra6l5dNnllxY5znvuN1UGIaZ+FoAjHUlDfFnUxUdTphjK4c1wiWltwcWNMSACBsZiJUv1/jnOlXZoeJUhVLuMtufY0XAg/g4w3NuJjddTSa9tPy3FlZ7ntLqBtsJeSP610y4Agx6LzdEah1WjpuAHhDBgsZ50PJJ5fFnnyT8TqVxUfTdUv8smk1zTLIBiGH+3fbqpZL2Z4O8fGmZc9tV4LvhJAc+oRFxduQOndV6fx8Ay5hfxAuuPxETvHEG9gVxdWxs022hhpMio66TUqbl3bMCB0WuprwzSsowwgP8wuA/qEkQAT/AGgcleP4zxjo1vHX8NQ0bQ8uscZgEESWkf2mI6c03/xDUDHNFMQbX5y6Qf7t98xzlc1uvp3hrQXsZBb5hgDZzhaMZK0a/wAdNaqaj2tLnFtxDYAaIgKcfxnX46OpqVwQ14aLQHksJcLn2mYmA7IGwhRrCoxxlsZv4gKbi3qxxznKq1GreajjY1rHm1oHDABGQM/XqrdZ4jUc641bgQGMBfLiDgZAjHrCSVld4c59RzGuYxrLclx8sBokgeYcF/K5citY84bawvHGRIp7gNcWtkzg4WnV6nzGAvqk+U0BrXkw5pMFjAJu7mW4UWWtY6sw3Pp4eXNYaQa4kNayk8TODxQYTdjUin+TpPucGVWMPDTwXX1Jgi6ADGTGDsjX+CMphkVmkuaXEW/AQYDXEEwfUA9ir9Np2ua1oeQC0vPmPDabHbizMTG5hs8ldW1TKziQGsFRhDC4OteW4JBl1rjyABHorzyl8ndxdR4TUbEgGRdA3DeRyIg8iCQViq0y3BBB7iD9V6Qua2nTc0DzQ0tIkG0Zy5lsEEc5nsuXVYAwy4l7oLTddDG/hiZa/sQRAXTHq321K5ZCcrfVpgmHYuAc0i1xDTOC1mXOnFxIP+PSP8mCRBES0FwNzWl4nLgPXoflnczjW2AlOVopaS+LXTcYEtOYyYidhnKpq0HN3G+QQQRHqFvcq7itCSUqtaNCjKFFVJqNyJUbTBSKUolVNMtVsFOg6CPX7z97qzUDCNGWzLj7f7XGzu6b/wCXQew43kquk0MMucDO8fE0A7Z2JTdWB/CTtsYwNx74VDKBNvBsZOfiyMHtAj3Wrtxk7d0qlcGJFxElxGZGOXID9VZQrve59RjQ3y5rEtFopm4BsW/DxFoAlUue9hefhvBa4DAtc4OLR0GB8lSCdtg4gHoSDiesLnZW5JpopOD2VXPq2uAaWtjNRzncWewkmVXpX0w6iX07mtddVEx5gvktn8PDw+6pNJ0PMGGEXGMNJJAk8pIV9LRmo6r5WRTpurEnHAwNLo752Wb+t9oKupF1R7AGNql4tbkNYTdYJ5DA9lcNbUqto0C4FlMuFNuAGmobnknmSeZXOkkNHK4+uYW3xWpTqaio6iw06W7WHcANAz7yfdT34Lj6VUtURPXK0eHVWuq021nubSyXFuSOEkQPUAKXhusNKjXZaw+e1rS5wl7AHXcHSf0WegWtFS4Em21vQOJHEfaVe7Nk7q6YLuuT9/mu34zpqHn26Rz3UrWCX4JfHH7f7VHgWnpP801avlClSc5mM1KnJg9ZWbT1DxO5gQPU8/zSeWcrdujoCPPvcGOY14c5rjDXtB+HHIwuyzUU3vrVfKY1rjDKTRwBxw2B0G/crlaPV0maWqx1O6u9zLKnJjG/EPz+fZV+HVSXU2/8j9MH6K63XDKV0P5k+YXh1oLn1BwzaYIHcbjsnT1DzJe94iZieO4EmZNo2GOa5dOqbXZ5Ce+ZjbckBSNQlkkNgAMBthzoIc443PIk8ldM8VsuqOkjid+I2tpkNZxNEtAviNvzWdhB4uHhglpJaDJtFoDpJ5kdlY6oC3Y3G6STh17xa5jewB9VfpBlgaCH+YHMcSGMtAzDSDmRvKKnRrlopkGSwNIMSW2nh3BBAxyIXU01S2vIqZ80k1mhzHEPaLi1oczEnYAesLn1qbocC0f03C48NxcSREyC4TOAuh4W6KjKotpmo42ltrmtbhrgafE4CM5KzlGNulW0opyGuH9s3hrjTMl3C6rjmYXEcRLmMcRRfIIAvebRi6mHmM8wuzqns8p1PzLqYdNrXwahMgOa0tPSSCVzXPLqktcXPsFppROJwYDbQBv6rOM+2ZXMZScWcLS40+MnJDaZPMA2tyOgPWVTUaAfiD2gh7vw3g/hskSPTbdby5kCBkTkuNhu2bBG85ycqyvQEObIY1haQ17x/wDYYDnNtbxAHMBdGuTI+m6+y0+ZLi7i8xjGgNc3Ia7ZoALgTg5iCmGtINgIaJy6Zkutp+aRwtsBOBggieh0uoAB4HCcPJfwuaRl9glrSHAmGwSQeS0U6AcQHA8I2MDLpfAIEMbIOJktdH4SRnvDlHHfpGuGOkguIa7DWvcTnMAmAJJBbhYtVoXMBOHNG5HL1+4yOoXpK9G10OMwZOYLzgumCCQXMbj/ACkWELn+L+IWyGGYAEkkkYjn2ETzhbwyybxzu+zgIUQ5Jd3dUHIlQlCjppYXIlVynKGjqHBVVEwVMiVGi2THdc8vKzw6VW0Brm7nBC0aeuDvjuM7dQubVqzHbGPz/JOnWI2XRwvT3HVc8TNpPCQQ6CDLYnHfK5z3ODAyMNffPPaInphTo6yBBEj6j91ooVS6cGOZ/dS47ZkuHmMv9UNrtHwutLxzIa+Wke5n3VVHSOc8MZJL2tHSbmgwe0hdoaec78p7J/y23bbtGQs/Gnz6cJlKC2cQ+D1GRP5FaNdo/LrvYHXAFzQ7qDkH3XVdpQd+e/fmk7RA78vmp8a/OwaU0hQqsewmsSw03f2gHiaQsQHCR/kD9F2X+Hkmdzv6+qu1Xhd77mMLGmCWzMHnB+azx0TrYser8HfRpUn1AIri5ucwI3HLdUspcPWTMfQLq67QOkmXFrRwh3Ju8dlz6NUucbWyQO0NA9TlNa8szO5Rv8V0FWk9mmcAajYAa3Juq5DSeuQsmicGucC3MFjZOWuAIOPVTqaZ/wDTcZDnkuD/ADA6pg23FrTLQM9zBhbKWkbZUDQHtDgG1iLCA3MNZJ357lZlS9ppggAZkgzjYzG8+6flgMHMnMgmG4kg9SZRquAx8Tf7ued5HTC1UDTquFxDBPFayQ0EAAhgOdltLaqczDZuuEWhxwKcS0CfdadFSBdRF3mANksJLWsAJLmSd9rsKyx9uCXXSwGAbmtiIBy3/av0zQXEAcMCS+C8Oa0k2uERntPVLGLl2R0VJ1QuJ4nwXl2xZBlxaS4AyF1G+G0wbhaRDsQ5phrbQ51s5M9YVVGhvPFwgNJMW9eEzPot9Kk52ewHLYegys1yuTOzRg7GTLeIg+YIEFo7K9nhoNoMG0QMciZ5brbSowrxAClrFyrC7weQW/hcQS0GGmNhHyynT8HgEY3mYg53BI3H7re7UiO65+p8YY3cqTlU3S/kYcXFxLj3mPfn79ui5+o0lrTYYdBg7AE88ey5+v8A4pGQ3P1Xn9Z41VqfitHQfuu0x+3fDo9TJ09Q8U2/1KgLu2XH9vvK4VavN0D4jJJMkxt6LO5yS29mHS4pFCjKEddKpUpUELO2tJyiVGUSmxo043/4n9FBoj3/AC5qFOpBkIc+clGdXYKlKhKJVVOVfp9UWgjrH39VmlAKJcZfLrs8VtxE+6g7xh3QLlynKu3P4cPp1meL9W/VaafizDuCPvsvPynKbS9DCvV0K9OpwtqBrjgE7A9+nTtMqAdWFwNWoHAhotAgGYIdi6cYESuF4bpfNeGkw3d7v7WD4j68h3IHNeq1dTj8whgFQvIMXW3H4oBkHeJHUxsVy6l7uGWEwumCrpHOHxuqS250l3A6YiHnijnAjfeCVu1lMMNXzAL3MaBdDSzAIOGbmIDBaeuFnqVS25jmgPDWgZAtI4jIbIe44GTAjbYCAAaQQ6IN0gmxpI2AIkv6lc9bTZiuBa5ji6HucGvY1wbiC57i217j3Bj6LLW1O8dyXc+p7AbqOr1LWjGJz1JP6rjanUF0gYb05mOpW5i6YYXJ19FXa8wXNAmCXEjlygEn5Ldo/DWuEvqUmOBxa4ukdzaI+q5Oh14pgCSBHQEH7yujR8aZ2+S6TH9YzmU/rHSZoGjIrs+4+q1jSU8HzmSMzufy+5XGd4pSPSVS/wAVp8j9FeP648M69TQrU2bvuPWFbU8TZyBOOwXiavjAG0rLU8XedsKcI1P4+dez1HjIGwH32C5Gr/iIjAIHYALzFXVOduVVcrqR2x/iz262o8cqOwCfmudV1BccmVTKUo9GPTxx8RO5RlKUkb0kSgFRlEoJXIUE1NqhKSEBRo5RKSEEgUKKaJpKUSoyiVRKU1FEpESlOVBOUElOjSL3BrQS5xgAbkqDQTAAJJMAASSTsABuV6rwnS/y7TAurVGuyJNg2LGwM8y4jpEwDdnLLTnnnxi3RaZtBrWC0ucHGo4vta4tnE72N5bXGfQVMfw2EAS9vE8GWYyL/wAI5kASe2yxuqXA4GSIfnh529BO85OAlWrhuTjJIaJtGwkAnfuVjW3m1bWh+osGOHDgSCRc0nADY4W/VcrVeISIAHOPeO/ZZdTqi4rPK3MXfDpa71MulRlIIW3bSSajKSCcolQlEptNJpSoolFSlKUiUlNmkpSSRKmzRpSlKJVU5RKSFA5QlKEEAU5UU1GjlCSEQ0ShIK7EghKU5QNEpIQMlEpIlEek8M0fktDyP6r2yB/+bSMf+ZEHsDHVaKhhu5GPbMznk2PdYtb/ABCHm4Uy0n/LA9MLk6jWufuYHQLOnl+PPK7yb9VrmibcntgD0C5lWqXblVShajvj05ilKJSQjZyhJJBKUSopqholIoQEoRKSKaCkhQNJCSBlEpBEqAlEoRKAQlKEChACQTUU0JIlUNCSEDTSRKCUISlJVDQhCgZKFFNXYaEkIGiEgmSmwICEpQNCSEDQkkSgkkEEolNhoSRKgEFJCKaEkSgEJIlQMIUU0EU5QhIoRKEIBCaECUkIQCSaEQpTKEJAIlCFQJSmhQCEIVBKCUIQKU0IUAkmhApRKEKgCZQhQKUEoQgCUk0ItIFCaECQhC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41990" name="AutoShape 6" descr="data:image/jpeg;base64,/9j/4AAQSkZJRgABAQAAAQABAAD/2wCEAAkGBxQSEhUUExQVFRQVFxcXFxYXFxwXFBQVFxcXFhgXFxQYHCggGBolHhcXITEiJSkrLi4uFx8zODMsNygtLiwBCgoKDg0OGhAQGiwkHCQsLCwsLCwsLCwsLCwsLCwsLCwsLCw0LCwsLCwsLCwsLCwsLCwsLCwsLCwsLCwsLCwsLP/AABEIALYBFgMBIgACEQEDEQH/xAAaAAACAwEBAAAAAAAAAAAAAAAAAQIDBAUG/8QAORAAAQMDAgQEBAQGAgIDAAAAAQACEQMSIQQxIkFRYQUTcYEykaHwQrHB0QYUI1Ji4XLxgqIVM1P/xAAaAQEBAQEBAQEAAAAAAAAAAAAAAQIDBAYF/8QAIxEBAQACAQQDAAMBAAAAAAAAAAECERIDITFBE1FhBDKBIv/aAAwDAQACEQMRAD8A8MzU+VUZUoky2DxNEB0ZBBkOaciOkrNUqS4m1okkw0Q0SZho5ATspuYAwfEHE5H4XN5EHnlOnqCLtjc2wggHh3HoQQCDuIX1/wCvzEhqWmmWFjZkEPGHCMEH+4ERjkRPMzW5zbQIhwJkzhwMEY5EZ9lAsStV0djAjZDkihFFqUKQKaIgFIBWhvVWUHkH9h99US5K6VN27Qcc4VxqGII9QZ/ZD63WY9PvCBUM4z15yPdS2MXd8waemJkmByk/qN1seR69TH5dFldTI74Pr6bq9tGMkzA26+seqnlzy1e6TKc+vyCmBG6pc8nG3ZVh2eSmmdVoLumFEET6J02j5/fRMNjb6JoSHv8AJIx0QT2Ck4ycEx8j6K6ZQ9B9Ezjoou6fn+Sjz+/v/pVdJYQ23v8ASFGo6FBtTp9EXXZdAPL6/omGT+H2KrB7+xVlMd/rsrtKl5EiYb8v3G6QZbOW8QjI2J5jbOEnU+p+ec+qh5Q6t9R/tCImMQAfb13lNwgwY9QAR7RgqyW9jETkEzv2hadVpfLdDrbgJIa8EEHOC2eR2U2bUeQIMC7hukSbM/ixj/Yyr9B4M15AqVmUS61zfMa8U3MMy68NgAd4nqoarxGq9rW+Y5vli1lrgHNZHw3NElvYkrDToQ4EPcCDIM7EZB2WbMrGp29vSfxR4rTDDpxp/DnGGxqNMNh2I57yCcTzXkHsMDmNgCZAnpOy6fi+rrakg1qzqhYLWyGgAdOEBcytpnYkgwMb4HTt/tTp4cMdO0yl9tej0jnNkPaIMZLifeAQhct1LORP1Qtd14fq2u2HEYwSJa6WmDu0jkotMcp+/wA1cGA9PnsotaIOR6dffqtNbS1bqd58q+zFoqReMCQS3BzOREjkFWrW6a4SHNAmOJ1ue87KmqIJBiRjBBHsRgqb12Jq+AQiAnTATx0V2E1k7JtpFSpv5R+6s+qM21Dbn+qn5/T8oH5qNUSNvdZw0dVjK0kl8tLXyenTP3KtbTjMhUaakXEANJ3gAb8/mrDVlJ+plPUXh8BRLiefyS1FoPAb2wDJbaQYyCJOR1BKqDzzV2zxXtaOauDRyhU0XDMznaDse4jI+SYk4U2zYvnEqdem5tpLSA8XNJ2cOoPP/aqplwBEmDuOR7Ec1Om1sHJB3GJBOMY+H67K7YKe5k7JNcok91AlDS67t+qdEiRddbImImOeDzVBcncCrpdNGo8uf6d5b/mBd/6mFnc2TkfRPzBHdQNWUkWSndHJXUamRLgBiTkkCd45rP7j5qD3/Na0vHboPqNv3L2A7htpI/45g/NTqaimHFzGB7NraxF2RuRTe077EH9lz6lbYAuiMz15xHLZVOd2U47Ji2V9W90BziWtkAbBtxl0AYAJ6KsOCzOPZF33CcdLpr84dR/17p0wS1zhENi6XNBzMQ0uk7HaVkPsqy8dfqromEanVzGIHzWdziec/QKBeFG27AlGpjIt1thf/SDwzECo4OeDGZLQAfkkrqugtiXNz0JP6IU0szxZNRpn03Fr2ua4cnAg9sHkq4Wl2QJJwIE5gcgByCh5R6ykjXJSAghXimpNohNHKM7SpEE4WltAKXlpMUucU0KpY4ERj1/SCD3EJOkkknJM7deav8tMU1eLPOIXcFsCQZuzd6bwR7LLUPZb/K7qt2nad5+alxMc5GFjwrgtDdI3urG0gFmYVb1IqZSJypto4yR8sK0MU7B0WuLnc0aRAG/0U6lUYg/RFo6IACvCMIuqj3++QUDU+8qbmhLygrpeysu7KDiStBphS8ofZKaXlIyBAC1GiErAro5s4CQWi1ATS8lBko8o9FoCJTSclbaOIMTMzmfTeITFAdSrUiVU5VS6gO6gaA6laHFRUWZVR/Kjug6UdSrwgpqLyrOdIOpUK9ENAA3nfmtUqqswnaJHL75rNjWOV33ZJPPKFZ5hH4Qmsunf6TIWFxdTMDLeX3yW4KNWncIVym0xuvJUK4d2PRXhcogtPotlDUzg7qY5+queHuNQQiUl0cVgQohMIiS5+tMu9FvXP1OHHnj6nmsdTw6dLyenqlvPnkfqugx8iR/0uRSfBB6EHOQYPMcwtenqm4nGTJAwMnYDkueGem+phvu3BSlTOmdFwabesJNpOOzSu+3m3EZQtLfD6hIFuSQAN5J2Aicq3/4iqHFpEOBtIOCHHEEbz2U5T7TcYUl1a/gb2SHOaCIkSQc8oIBlFXwKox1roDoktPCQInIdHKPmpzx+05RywmF1T/D1YMDyAGE2hxwLhkj1CD/D9a1zuGG78X2EnUx+15RyUltPhVX+3mR2kZInZQqeG1WgONN8GYNpgwYMK8p9m4ywoqbxG/1woqrCTKSaKJSlCSASQiEUSnKiiEDlKEghFQfTlCmUKaXdUApqKYKNIVqUjusZGV0Fn1DOaxnj7dMMvR6evyK1rlDC26V/L5KY5ekzx9xpCYKiQmw5gRPTmujiksOrIk9cZ6byt1pgnp/1ss1RocYAIJIAaMkzgRzJJWM/DeHlRoLbwXtLmCSWgwTvGeWYntK6Wg0rQ5rajrQSA51pNoJyS0CcDMKoVYDWNpgOaSC44JcT+ImdtuUfObdU+KlQPqhwBeG1GnD3k/HLuIt3PUyFxXO3J3WVXVqhc+p5Yfd/UthoptaQ2KbRgm0CEtP4q1tZlTgY1paXU2Q4Na0AGLrgXEEmTzIXDra6l5dNnllxY5znvuN1UGIaZ+FoAjHUlDfFnUxUdTphjK4c1wiWltwcWNMSACBsZiJUv1/jnOlXZoeJUhVLuMtufY0XAg/g4w3NuJjddTSa9tPy3FlZ7ntLqBtsJeSP610y4Agx6LzdEah1WjpuAHhDBgsZ50PJJ5fFnnyT8TqVxUfTdUv8smk1zTLIBiGH+3fbqpZL2Z4O8fGmZc9tV4LvhJAc+oRFxduQOndV6fx8Ay5hfxAuuPxETvHEG9gVxdWxs022hhpMio66TUqbl3bMCB0WuprwzSsowwgP8wuA/qEkQAT/AGgcleP4zxjo1vHX8NQ0bQ8uscZgEESWkf2mI6c03/xDUDHNFMQbX5y6Qf7t98xzlc1uvp3hrQXsZBb5hgDZzhaMZK0a/wAdNaqaj2tLnFtxDYAaIgKcfxnX46OpqVwQ14aLQHksJcLn2mYmA7IGwhRrCoxxlsZv4gKbi3qxxznKq1GreajjY1rHm1oHDABGQM/XqrdZ4jUc641bgQGMBfLiDgZAjHrCSVld4c59RzGuYxrLclx8sBokgeYcF/K5citY84bawvHGRIp7gNcWtkzg4WnV6nzGAvqk+U0BrXkw5pMFjAJu7mW4UWWtY6sw3Pp4eXNYaQa4kNayk8TODxQYTdjUin+TpPucGVWMPDTwXX1Jgi6ADGTGDsjX+CMphkVmkuaXEW/AQYDXEEwfUA9ir9Np2ua1oeQC0vPmPDabHbizMTG5hs8ldW1TKziQGsFRhDC4OteW4JBl1rjyABHorzyl8ndxdR4TUbEgGRdA3DeRyIg8iCQViq0y3BBB7iD9V6Qua2nTc0DzQ0tIkG0Zy5lsEEc5nsuXVYAwy4l7oLTddDG/hiZa/sQRAXTHq321K5ZCcrfVpgmHYuAc0i1xDTOC1mXOnFxIP+PSP8mCRBES0FwNzWl4nLgPXoflnczjW2AlOVopaS+LXTcYEtOYyYidhnKpq0HN3G+QQQRHqFvcq7itCSUqtaNCjKFFVJqNyJUbTBSKUolVNMtVsFOg6CPX7z97qzUDCNGWzLj7f7XGzu6b/wCXQew43kquk0MMucDO8fE0A7Z2JTdWB/CTtsYwNx74VDKBNvBsZOfiyMHtAj3Wrtxk7d0qlcGJFxElxGZGOXID9VZQrve59RjQ3y5rEtFopm4BsW/DxFoAlUue9hefhvBa4DAtc4OLR0GB8lSCdtg4gHoSDiesLnZW5JpopOD2VXPq2uAaWtjNRzncWewkmVXpX0w6iX07mtddVEx5gvktn8PDw+6pNJ0PMGGEXGMNJJAk8pIV9LRmo6r5WRTpurEnHAwNLo752Wb+t9oKupF1R7AGNql4tbkNYTdYJ5DA9lcNbUqto0C4FlMuFNuAGmobnknmSeZXOkkNHK4+uYW3xWpTqaio6iw06W7WHcANAz7yfdT34Lj6VUtURPXK0eHVWuq021nubSyXFuSOEkQPUAKXhusNKjXZaw+e1rS5wl7AHXcHSf0WegWtFS4Em21vQOJHEfaVe7Nk7q6YLuuT9/mu34zpqHn26Rz3UrWCX4JfHH7f7VHgWnpP801avlClSc5mM1KnJg9ZWbT1DxO5gQPU8/zSeWcrdujoCPPvcGOY14c5rjDXtB+HHIwuyzUU3vrVfKY1rjDKTRwBxw2B0G/crlaPV0maWqx1O6u9zLKnJjG/EPz+fZV+HVSXU2/8j9MH6K63XDKV0P5k+YXh1oLn1BwzaYIHcbjsnT1DzJe94iZieO4EmZNo2GOa5dOqbXZ5Ce+ZjbckBSNQlkkNgAMBthzoIc443PIk8ldM8VsuqOkjid+I2tpkNZxNEtAviNvzWdhB4uHhglpJaDJtFoDpJ5kdlY6oC3Y3G6STh17xa5jewB9VfpBlgaCH+YHMcSGMtAzDSDmRvKKnRrlopkGSwNIMSW2nh3BBAxyIXU01S2vIqZ80k1mhzHEPaLi1oczEnYAesLn1qbocC0f03C48NxcSREyC4TOAuh4W6KjKotpmo42ltrmtbhrgafE4CM5KzlGNulW0opyGuH9s3hrjTMl3C6rjmYXEcRLmMcRRfIIAvebRi6mHmM8wuzqns8p1PzLqYdNrXwahMgOa0tPSSCVzXPLqktcXPsFppROJwYDbQBv6rOM+2ZXMZScWcLS40+MnJDaZPMA2tyOgPWVTUaAfiD2gh7vw3g/hskSPTbdby5kCBkTkuNhu2bBG85ycqyvQEObIY1haQ17x/wDYYDnNtbxAHMBdGuTI+m6+y0+ZLi7i8xjGgNc3Ia7ZoALgTg5iCmGtINgIaJy6Zkutp+aRwtsBOBggieh0uoAB4HCcPJfwuaRl9glrSHAmGwSQeS0U6AcQHA8I2MDLpfAIEMbIOJktdH4SRnvDlHHfpGuGOkguIa7DWvcTnMAmAJJBbhYtVoXMBOHNG5HL1+4yOoXpK9G10OMwZOYLzgumCCQXMbj/ACkWELn+L+IWyGGYAEkkkYjn2ETzhbwyybxzu+zgIUQ5Jd3dUHIlQlCjppYXIlVynKGjqHBVVEwVMiVGi2THdc8vKzw6VW0Brm7nBC0aeuDvjuM7dQubVqzHbGPz/JOnWI2XRwvT3HVc8TNpPCQQ6CDLYnHfK5z3ODAyMNffPPaInphTo6yBBEj6j91ooVS6cGOZ/dS47ZkuHmMv9UNrtHwutLxzIa+Wke5n3VVHSOc8MZJL2tHSbmgwe0hdoaec78p7J/y23bbtGQs/Gnz6cJlKC2cQ+D1GRP5FaNdo/LrvYHXAFzQ7qDkH3XVdpQd+e/fmk7RA78vmp8a/OwaU0hQqsewmsSw03f2gHiaQsQHCR/kD9F2X+Hkmdzv6+qu1Xhd77mMLGmCWzMHnB+azx0TrYser8HfRpUn1AIri5ucwI3HLdUspcPWTMfQLq67QOkmXFrRwh3Ju8dlz6NUucbWyQO0NA9TlNa8szO5Rv8V0FWk9mmcAajYAa3Juq5DSeuQsmicGucC3MFjZOWuAIOPVTqaZ/wDTcZDnkuD/ADA6pg23FrTLQM9zBhbKWkbZUDQHtDgG1iLCA3MNZJ357lZlS9ppggAZkgzjYzG8+6flgMHMnMgmG4kg9SZRquAx8Tf7ued5HTC1UDTquFxDBPFayQ0EAAhgOdltLaqczDZuuEWhxwKcS0CfdadFSBdRF3mANksJLWsAJLmSd9rsKyx9uCXXSwGAbmtiIBy3/av0zQXEAcMCS+C8Oa0k2uERntPVLGLl2R0VJ1QuJ4nwXl2xZBlxaS4AyF1G+G0wbhaRDsQ5phrbQ51s5M9YVVGhvPFwgNJMW9eEzPot9Kk52ewHLYegys1yuTOzRg7GTLeIg+YIEFo7K9nhoNoMG0QMciZ5brbSowrxAClrFyrC7weQW/hcQS0GGmNhHyynT8HgEY3mYg53BI3H7re7UiO65+p8YY3cqTlU3S/kYcXFxLj3mPfn79ui5+o0lrTYYdBg7AE88ey5+v8A4pGQ3P1Xn9Z41VqfitHQfuu0x+3fDo9TJ09Q8U2/1KgLu2XH9vvK4VavN0D4jJJMkxt6LO5yS29mHS4pFCjKEddKpUpUELO2tJyiVGUSmxo043/4n9FBoj3/AC5qFOpBkIc+clGdXYKlKhKJVVOVfp9UWgjrH39VmlAKJcZfLrs8VtxE+6g7xh3QLlynKu3P4cPp1meL9W/VaafizDuCPvsvPynKbS9DCvV0K9OpwtqBrjgE7A9+nTtMqAdWFwNWoHAhotAgGYIdi6cYESuF4bpfNeGkw3d7v7WD4j68h3IHNeq1dTj8whgFQvIMXW3H4oBkHeJHUxsVy6l7uGWEwumCrpHOHxuqS250l3A6YiHnijnAjfeCVu1lMMNXzAL3MaBdDSzAIOGbmIDBaeuFnqVS25jmgPDWgZAtI4jIbIe44GTAjbYCAAaQQ6IN0gmxpI2AIkv6lc9bTZiuBa5ji6HucGvY1wbiC57i217j3Bj6LLW1O8dyXc+p7AbqOr1LWjGJz1JP6rjanUF0gYb05mOpW5i6YYXJ19FXa8wXNAmCXEjlygEn5Ldo/DWuEvqUmOBxa4ukdzaI+q5Oh14pgCSBHQEH7yujR8aZ2+S6TH9YzmU/rHSZoGjIrs+4+q1jSU8HzmSMzufy+5XGd4pSPSVS/wAVp8j9FeP648M69TQrU2bvuPWFbU8TZyBOOwXiavjAG0rLU8XedsKcI1P4+dez1HjIGwH32C5Gr/iIjAIHYALzFXVOduVVcrqR2x/iz262o8cqOwCfmudV1BccmVTKUo9GPTxx8RO5RlKUkb0kSgFRlEoJXIUE1NqhKSEBRo5RKSEEgUKKaJpKUSoyiVRKU1FEpESlOVBOUElOjSL3BrQS5xgAbkqDQTAAJJMAASSTsABuV6rwnS/y7TAurVGuyJNg2LGwM8y4jpEwDdnLLTnnnxi3RaZtBrWC0ucHGo4vta4tnE72N5bXGfQVMfw2EAS9vE8GWYyL/wAI5kASe2yxuqXA4GSIfnh529BO85OAlWrhuTjJIaJtGwkAnfuVjW3m1bWh+osGOHDgSCRc0nADY4W/VcrVeISIAHOPeO/ZZdTqi4rPK3MXfDpa71MulRlIIW3bSSajKSCcolQlEptNJpSoolFSlKUiUlNmkpSSRKmzRpSlKJVU5RKSFA5QlKEEAU5UU1GjlCSEQ0ShIK7EghKU5QNEpIQMlEpIlEek8M0fktDyP6r2yB/+bSMf+ZEHsDHVaKhhu5GPbMznk2PdYtb/ABCHm4Uy0n/LA9MLk6jWufuYHQLOnl+PPK7yb9VrmibcntgD0C5lWqXblVShajvj05ilKJSQjZyhJJBKUSopqholIoQEoRKSKaCkhQNJCSBlEpBEqAlEoRKAQlKEChACQTUU0JIlUNCSEDTSRKCUISlJVDQhCgZKFFNXYaEkIGiEgmSmwICEpQNCSEDQkkSgkkEEolNhoSRKgEFJCKaEkSgEJIlQMIUU0EU5QhIoRKEIBCaECUkIQCSaEQpTKEJAIlCFQJSmhQCEIVBKCUIQKU0IUAkmhApRKEKgCZQhQKUEoQgCUk0ItIFCaECQhC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41992" name="AutoShape 8" descr="data:image/jpeg;base64,/9j/4AAQSkZJRgABAQAAAQABAAD/2wCEAAkGBxQSEhUUExQVFRQVFxcXFxYXFxwXFBQVFxcXFhgXFxQYHCggGBolHhcXITEiJSkrLi4uFx8zODMsNygtLiwBCgoKDg0OGhAQGiwkHCQsLCwsLCwsLCwsLCwsLCwsLCwsLCw0LCwsLCwsLCwsLCwsLCwsLCwsLCwsLCwsLCwsLP/AABEIALYBFgMBIgACEQEDEQH/xAAaAAACAwEBAAAAAAAAAAAAAAAAAQIDBAUG/8QAORAAAQMDAgQEBAQGAgIDAAAAAQACEQMSIQQxIkFRYQUTcYEykaHwQrHB0QYUI1Ji4XLxgqIVM1P/xAAaAQEBAQEBAQEAAAAAAAAAAAAAAQIDBAYF/8QAIxEBAQACAQQDAAMBAAAAAAAAAAECERIDITFBE1FhBDKBIv/aAAwDAQACEQMRAD8A8MzU+VUZUoky2DxNEB0ZBBkOaciOkrNUqS4m1okkw0Q0SZho5ATspuYAwfEHE5H4XN5EHnlOnqCLtjc2wggHh3HoQQCDuIX1/wCvzEhqWmmWFjZkEPGHCMEH+4ERjkRPMzW5zbQIhwJkzhwMEY5EZ9lAsStV0djAjZDkihFFqUKQKaIgFIBWhvVWUHkH9h99US5K6VN27Qcc4VxqGII9QZ/ZD63WY9PvCBUM4z15yPdS2MXd8waemJkmByk/qN1seR69TH5dFldTI74Pr6bq9tGMkzA26+seqnlzy1e6TKc+vyCmBG6pc8nG3ZVh2eSmmdVoLumFEET6J02j5/fRMNjb6JoSHv8AJIx0QT2Ck4ycEx8j6K6ZQ9B9Ezjoou6fn+Sjz+/v/pVdJYQ23v8ASFGo6FBtTp9EXXZdAPL6/omGT+H2KrB7+xVlMd/rsrtKl5EiYb8v3G6QZbOW8QjI2J5jbOEnU+p+ec+qh5Q6t9R/tCImMQAfb13lNwgwY9QAR7RgqyW9jETkEzv2hadVpfLdDrbgJIa8EEHOC2eR2U2bUeQIMC7hukSbM/ixj/Yyr9B4M15AqVmUS61zfMa8U3MMy68NgAd4nqoarxGq9rW+Y5vli1lrgHNZHw3NElvYkrDToQ4EPcCDIM7EZB2WbMrGp29vSfxR4rTDDpxp/DnGGxqNMNh2I57yCcTzXkHsMDmNgCZAnpOy6fi+rrakg1qzqhYLWyGgAdOEBcytpnYkgwMb4HTt/tTp4cMdO0yl9tej0jnNkPaIMZLifeAQhct1LORP1Qtd14fq2u2HEYwSJa6WmDu0jkotMcp+/wA1cGA9PnsotaIOR6dffqtNbS1bqd58q+zFoqReMCQS3BzOREjkFWrW6a4SHNAmOJ1ue87KmqIJBiRjBBHsRgqb12Jq+AQiAnTATx0V2E1k7JtpFSpv5R+6s+qM21Dbn+qn5/T8oH5qNUSNvdZw0dVjK0kl8tLXyenTP3KtbTjMhUaakXEANJ3gAb8/mrDVlJ+plPUXh8BRLiefyS1FoPAb2wDJbaQYyCJOR1BKqDzzV2zxXtaOauDRyhU0XDMznaDse4jI+SYk4U2zYvnEqdem5tpLSA8XNJ2cOoPP/aqplwBEmDuOR7Ec1Om1sHJB3GJBOMY+H67K7YKe5k7JNcok91AlDS67t+qdEiRddbImImOeDzVBcncCrpdNGo8uf6d5b/mBd/6mFnc2TkfRPzBHdQNWUkWSndHJXUamRLgBiTkkCd45rP7j5qD3/Na0vHboPqNv3L2A7htpI/45g/NTqaimHFzGB7NraxF2RuRTe077EH9lz6lbYAuiMz15xHLZVOd2U47Ji2V9W90BziWtkAbBtxl0AYAJ6KsOCzOPZF33CcdLpr84dR/17p0wS1zhENi6XNBzMQ0uk7HaVkPsqy8dfqromEanVzGIHzWdziec/QKBeFG27AlGpjIt1thf/SDwzECo4OeDGZLQAfkkrqugtiXNz0JP6IU0szxZNRpn03Fr2ua4cnAg9sHkq4Wl2QJJwIE5gcgByCh5R6ykjXJSAghXimpNohNHKM7SpEE4WltAKXlpMUucU0KpY4ERj1/SCD3EJOkkknJM7deav8tMU1eLPOIXcFsCQZuzd6bwR7LLUPZb/K7qt2nad5+alxMc5GFjwrgtDdI3urG0gFmYVb1IqZSJypto4yR8sK0MU7B0WuLnc0aRAG/0U6lUYg/RFo6IACvCMIuqj3++QUDU+8qbmhLygrpeysu7KDiStBphS8ofZKaXlIyBAC1GiErAro5s4CQWi1ATS8lBko8o9FoCJTSclbaOIMTMzmfTeITFAdSrUiVU5VS6gO6gaA6laHFRUWZVR/Kjug6UdSrwgpqLyrOdIOpUK9ENAA3nfmtUqqswnaJHL75rNjWOV33ZJPPKFZ5hH4Qmsunf6TIWFxdTMDLeX3yW4KNWncIVym0xuvJUK4d2PRXhcogtPotlDUzg7qY5+queHuNQQiUl0cVgQohMIiS5+tMu9FvXP1OHHnj6nmsdTw6dLyenqlvPnkfqugx8iR/0uRSfBB6EHOQYPMcwtenqm4nGTJAwMnYDkueGem+phvu3BSlTOmdFwabesJNpOOzSu+3m3EZQtLfD6hIFuSQAN5J2Aicq3/4iqHFpEOBtIOCHHEEbz2U5T7TcYUl1a/gb2SHOaCIkSQc8oIBlFXwKox1roDoktPCQInIdHKPmpzx+05RywmF1T/D1YMDyAGE2hxwLhkj1CD/D9a1zuGG78X2EnUx+15RyUltPhVX+3mR2kZInZQqeG1WgONN8GYNpgwYMK8p9m4ywoqbxG/1woqrCTKSaKJSlCSASQiEUSnKiiEDlKEghFQfTlCmUKaXdUApqKYKNIVqUjusZGV0Fn1DOaxnj7dMMvR6evyK1rlDC26V/L5KY5ekzx9xpCYKiQmw5gRPTmujiksOrIk9cZ6byt1pgnp/1ss1RocYAIJIAaMkzgRzJJWM/DeHlRoLbwXtLmCSWgwTvGeWYntK6Wg0rQ5rajrQSA51pNoJyS0CcDMKoVYDWNpgOaSC44JcT+ImdtuUfObdU+KlQPqhwBeG1GnD3k/HLuIt3PUyFxXO3J3WVXVqhc+p5Yfd/UthoptaQ2KbRgm0CEtP4q1tZlTgY1paXU2Q4Na0AGLrgXEEmTzIXDra6l5dNnllxY5znvuN1UGIaZ+FoAjHUlDfFnUxUdTphjK4c1wiWltwcWNMSACBsZiJUv1/jnOlXZoeJUhVLuMtufY0XAg/g4w3NuJjddTSa9tPy3FlZ7ntLqBtsJeSP610y4Agx6LzdEah1WjpuAHhDBgsZ50PJJ5fFnnyT8TqVxUfTdUv8smk1zTLIBiGH+3fbqpZL2Z4O8fGmZc9tV4LvhJAc+oRFxduQOndV6fx8Ay5hfxAuuPxETvHEG9gVxdWxs022hhpMio66TUqbl3bMCB0WuprwzSsowwgP8wuA/qEkQAT/AGgcleP4zxjo1vHX8NQ0bQ8uscZgEESWkf2mI6c03/xDUDHNFMQbX5y6Qf7t98xzlc1uvp3hrQXsZBb5hgDZzhaMZK0a/wAdNaqaj2tLnFtxDYAaIgKcfxnX46OpqVwQ14aLQHksJcLn2mYmA7IGwhRrCoxxlsZv4gKbi3qxxznKq1GreajjY1rHm1oHDABGQM/XqrdZ4jUc641bgQGMBfLiDgZAjHrCSVld4c59RzGuYxrLclx8sBokgeYcF/K5citY84bawvHGRIp7gNcWtkzg4WnV6nzGAvqk+U0BrXkw5pMFjAJu7mW4UWWtY6sw3Pp4eXNYaQa4kNayk8TODxQYTdjUin+TpPucGVWMPDTwXX1Jgi6ADGTGDsjX+CMphkVmkuaXEW/AQYDXEEwfUA9ir9Np2ua1oeQC0vPmPDabHbizMTG5hs8ldW1TKziQGsFRhDC4OteW4JBl1rjyABHorzyl8ndxdR4TUbEgGRdA3DeRyIg8iCQViq0y3BBB7iD9V6Qua2nTc0DzQ0tIkG0Zy5lsEEc5nsuXVYAwy4l7oLTddDG/hiZa/sQRAXTHq321K5ZCcrfVpgmHYuAc0i1xDTOC1mXOnFxIP+PSP8mCRBES0FwNzWl4nLgPXoflnczjW2AlOVopaS+LXTcYEtOYyYidhnKpq0HN3G+QQQRHqFvcq7itCSUqtaNCjKFFVJqNyJUbTBSKUolVNMtVsFOg6CPX7z97qzUDCNGWzLj7f7XGzu6b/wCXQew43kquk0MMucDO8fE0A7Z2JTdWB/CTtsYwNx74VDKBNvBsZOfiyMHtAj3Wrtxk7d0qlcGJFxElxGZGOXID9VZQrve59RjQ3y5rEtFopm4BsW/DxFoAlUue9hefhvBa4DAtc4OLR0GB8lSCdtg4gHoSDiesLnZW5JpopOD2VXPq2uAaWtjNRzncWewkmVXpX0w6iX07mtddVEx5gvktn8PDw+6pNJ0PMGGEXGMNJJAk8pIV9LRmo6r5WRTpurEnHAwNLo752Wb+t9oKupF1R7AGNql4tbkNYTdYJ5DA9lcNbUqto0C4FlMuFNuAGmobnknmSeZXOkkNHK4+uYW3xWpTqaio6iw06W7WHcANAz7yfdT34Lj6VUtURPXK0eHVWuq021nubSyXFuSOEkQPUAKXhusNKjXZaw+e1rS5wl7AHXcHSf0WegWtFS4Em21vQOJHEfaVe7Nk7q6YLuuT9/mu34zpqHn26Rz3UrWCX4JfHH7f7VHgWnpP801avlClSc5mM1KnJg9ZWbT1DxO5gQPU8/zSeWcrdujoCPPvcGOY14c5rjDXtB+HHIwuyzUU3vrVfKY1rjDKTRwBxw2B0G/crlaPV0maWqx1O6u9zLKnJjG/EPz+fZV+HVSXU2/8j9MH6K63XDKV0P5k+YXh1oLn1BwzaYIHcbjsnT1DzJe94iZieO4EmZNo2GOa5dOqbXZ5Ce+ZjbckBSNQlkkNgAMBthzoIc443PIk8ldM8VsuqOkjid+I2tpkNZxNEtAviNvzWdhB4uHhglpJaDJtFoDpJ5kdlY6oC3Y3G6STh17xa5jewB9VfpBlgaCH+YHMcSGMtAzDSDmRvKKnRrlopkGSwNIMSW2nh3BBAxyIXU01S2vIqZ80k1mhzHEPaLi1oczEnYAesLn1qbocC0f03C48NxcSREyC4TOAuh4W6KjKotpmo42ltrmtbhrgafE4CM5KzlGNulW0opyGuH9s3hrjTMl3C6rjmYXEcRLmMcRRfIIAvebRi6mHmM8wuzqns8p1PzLqYdNrXwahMgOa0tPSSCVzXPLqktcXPsFppROJwYDbQBv6rOM+2ZXMZScWcLS40+MnJDaZPMA2tyOgPWVTUaAfiD2gh7vw3g/hskSPTbdby5kCBkTkuNhu2bBG85ycqyvQEObIY1haQ17x/wDYYDnNtbxAHMBdGuTI+m6+y0+ZLi7i8xjGgNc3Ia7ZoALgTg5iCmGtINgIaJy6Zkutp+aRwtsBOBggieh0uoAB4HCcPJfwuaRl9glrSHAmGwSQeS0U6AcQHA8I2MDLpfAIEMbIOJktdH4SRnvDlHHfpGuGOkguIa7DWvcTnMAmAJJBbhYtVoXMBOHNG5HL1+4yOoXpK9G10OMwZOYLzgumCCQXMbj/ACkWELn+L+IWyGGYAEkkkYjn2ETzhbwyybxzu+zgIUQ5Jd3dUHIlQlCjppYXIlVynKGjqHBVVEwVMiVGi2THdc8vKzw6VW0Brm7nBC0aeuDvjuM7dQubVqzHbGPz/JOnWI2XRwvT3HVc8TNpPCQQ6CDLYnHfK5z3ODAyMNffPPaInphTo6yBBEj6j91ooVS6cGOZ/dS47ZkuHmMv9UNrtHwutLxzIa+Wke5n3VVHSOc8MZJL2tHSbmgwe0hdoaec78p7J/y23bbtGQs/Gnz6cJlKC2cQ+D1GRP5FaNdo/LrvYHXAFzQ7qDkH3XVdpQd+e/fmk7RA78vmp8a/OwaU0hQqsewmsSw03f2gHiaQsQHCR/kD9F2X+Hkmdzv6+qu1Xhd77mMLGmCWzMHnB+azx0TrYser8HfRpUn1AIri5ucwI3HLdUspcPWTMfQLq67QOkmXFrRwh3Ju8dlz6NUucbWyQO0NA9TlNa8szO5Rv8V0FWk9mmcAajYAa3Juq5DSeuQsmicGucC3MFjZOWuAIOPVTqaZ/wDTcZDnkuD/ADA6pg23FrTLQM9zBhbKWkbZUDQHtDgG1iLCA3MNZJ357lZlS9ppggAZkgzjYzG8+6flgMHMnMgmG4kg9SZRquAx8Tf7ued5HTC1UDTquFxDBPFayQ0EAAhgOdltLaqczDZuuEWhxwKcS0CfdadFSBdRF3mANksJLWsAJLmSd9rsKyx9uCXXSwGAbmtiIBy3/av0zQXEAcMCS+C8Oa0k2uERntPVLGLl2R0VJ1QuJ4nwXl2xZBlxaS4AyF1G+G0wbhaRDsQ5phrbQ51s5M9YVVGhvPFwgNJMW9eEzPot9Kk52ewHLYegys1yuTOzRg7GTLeIg+YIEFo7K9nhoNoMG0QMciZ5brbSowrxAClrFyrC7weQW/hcQS0GGmNhHyynT8HgEY3mYg53BI3H7re7UiO65+p8YY3cqTlU3S/kYcXFxLj3mPfn79ui5+o0lrTYYdBg7AE88ey5+v8A4pGQ3P1Xn9Z41VqfitHQfuu0x+3fDo9TJ09Q8U2/1KgLu2XH9vvK4VavN0D4jJJMkxt6LO5yS29mHS4pFCjKEddKpUpUELO2tJyiVGUSmxo043/4n9FBoj3/AC5qFOpBkIc+clGdXYKlKhKJVVOVfp9UWgjrH39VmlAKJcZfLrs8VtxE+6g7xh3QLlynKu3P4cPp1meL9W/VaafizDuCPvsvPynKbS9DCvV0K9OpwtqBrjgE7A9+nTtMqAdWFwNWoHAhotAgGYIdi6cYESuF4bpfNeGkw3d7v7WD4j68h3IHNeq1dTj8whgFQvIMXW3H4oBkHeJHUxsVy6l7uGWEwumCrpHOHxuqS250l3A6YiHnijnAjfeCVu1lMMNXzAL3MaBdDSzAIOGbmIDBaeuFnqVS25jmgPDWgZAtI4jIbIe44GTAjbYCAAaQQ6IN0gmxpI2AIkv6lc9bTZiuBa5ji6HucGvY1wbiC57i217j3Bj6LLW1O8dyXc+p7AbqOr1LWjGJz1JP6rjanUF0gYb05mOpW5i6YYXJ19FXa8wXNAmCXEjlygEn5Ldo/DWuEvqUmOBxa4ukdzaI+q5Oh14pgCSBHQEH7yujR8aZ2+S6TH9YzmU/rHSZoGjIrs+4+q1jSU8HzmSMzufy+5XGd4pSPSVS/wAVp8j9FeP648M69TQrU2bvuPWFbU8TZyBOOwXiavjAG0rLU8XedsKcI1P4+dez1HjIGwH32C5Gr/iIjAIHYALzFXVOduVVcrqR2x/iz262o8cqOwCfmudV1BccmVTKUo9GPTxx8RO5RlKUkb0kSgFRlEoJXIUE1NqhKSEBRo5RKSEEgUKKaJpKUSoyiVRKU1FEpESlOVBOUElOjSL3BrQS5xgAbkqDQTAAJJMAASSTsABuV6rwnS/y7TAurVGuyJNg2LGwM8y4jpEwDdnLLTnnnxi3RaZtBrWC0ucHGo4vta4tnE72N5bXGfQVMfw2EAS9vE8GWYyL/wAI5kASe2yxuqXA4GSIfnh529BO85OAlWrhuTjJIaJtGwkAnfuVjW3m1bWh+osGOHDgSCRc0nADY4W/VcrVeISIAHOPeO/ZZdTqi4rPK3MXfDpa71MulRlIIW3bSSajKSCcolQlEptNJpSoolFSlKUiUlNmkpSSRKmzRpSlKJVU5RKSFA5QlKEEAU5UU1GjlCSEQ0ShIK7EghKU5QNEpIQMlEpIlEek8M0fktDyP6r2yB/+bSMf+ZEHsDHVaKhhu5GPbMznk2PdYtb/ABCHm4Uy0n/LA9MLk6jWufuYHQLOnl+PPK7yb9VrmibcntgD0C5lWqXblVShajvj05ilKJSQjZyhJJBKUSopqholIoQEoRKSKaCkhQNJCSBlEpBEqAlEoRKAQlKEChACQTUU0JIlUNCSEDTSRKCUISlJVDQhCgZKFFNXYaEkIGiEgmSmwICEpQNCSEDQkkSgkkEEolNhoSRKgEFJCKaEkSgEJIlQMIUU0EU5QhIoRKEIBCaECUkIQCSaEQpTKEJAIlCFQJSmhQCEIVBKCUIQKU0IUAkmhApRKEKgCZQhQKUEoQgCUk0ItIFCaECQhC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41994" name="Picture 10" descr="http://2.bp.blogspot.com/-B1eSg9iH4IM/T1KNnLYUMBI/AAAAAAAABr0/K4ieuGS1Ge4/s1600/tubar%C3%A3o+bale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996952"/>
            <a:ext cx="7793045" cy="347137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latin typeface="Comic Sans MS" pitchFamily="66" charset="0"/>
              </a:rPr>
              <a:t>Maior peixe de água doce</a:t>
            </a:r>
            <a:endParaRPr lang="pt-BR" dirty="0">
              <a:latin typeface="Comic Sans MS" pitchFamily="66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>
                <a:latin typeface="Comic Sans MS" pitchFamily="66" charset="0"/>
              </a:rPr>
              <a:t>É um peixe ósseo </a:t>
            </a:r>
          </a:p>
          <a:p>
            <a:r>
              <a:rPr lang="pt-BR" dirty="0" smtClean="0">
                <a:latin typeface="Comic Sans MS" pitchFamily="66" charset="0"/>
              </a:rPr>
              <a:t>Pirarucu </a:t>
            </a:r>
            <a:endParaRPr lang="pt-BR" dirty="0" smtClean="0">
              <a:latin typeface="Comic Sans MS" pitchFamily="66" charset="0"/>
            </a:endParaRPr>
          </a:p>
          <a:p>
            <a:r>
              <a:rPr lang="pt-BR" dirty="0" smtClean="0">
                <a:latin typeface="Comic Sans MS" pitchFamily="66" charset="0"/>
              </a:rPr>
              <a:t>3 metros </a:t>
            </a:r>
          </a:p>
          <a:p>
            <a:r>
              <a:rPr lang="pt-BR" dirty="0" smtClean="0">
                <a:latin typeface="Comic Sans MS" pitchFamily="66" charset="0"/>
              </a:rPr>
              <a:t>200kg</a:t>
            </a:r>
          </a:p>
          <a:p>
            <a:endParaRPr lang="pt-BR" dirty="0" smtClean="0"/>
          </a:p>
          <a:p>
            <a:endParaRPr lang="pt-BR" dirty="0"/>
          </a:p>
        </p:txBody>
      </p:sp>
      <p:pic>
        <p:nvPicPr>
          <p:cNvPr id="4" name="Picture 2" descr="http://www.guiadapesca.com.br/wp-content/uploads/2012/03/pirarucu-tocanti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996952"/>
            <a:ext cx="5256584" cy="349037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>
                <a:latin typeface="Comic Sans MS" pitchFamily="66" charset="0"/>
              </a:rPr>
              <a:t>Qual a importância da linha lateral para os peixes?</a:t>
            </a:r>
            <a:endParaRPr lang="pt-BR" dirty="0">
              <a:latin typeface="Comic Sans MS" pitchFamily="66" charset="0"/>
            </a:endParaRPr>
          </a:p>
        </p:txBody>
      </p:sp>
      <p:pic>
        <p:nvPicPr>
          <p:cNvPr id="4" name="Espaço Reservado para Conteúdo 3" descr="bacalha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916832"/>
            <a:ext cx="3816780" cy="3096344"/>
          </a:xfrm>
        </p:spPr>
      </p:pic>
      <p:sp>
        <p:nvSpPr>
          <p:cNvPr id="5" name="CaixaDeTexto 4"/>
          <p:cNvSpPr txBox="1"/>
          <p:nvPr/>
        </p:nvSpPr>
        <p:spPr>
          <a:xfrm>
            <a:off x="539552" y="5013176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latin typeface="Comic Sans MS" pitchFamily="66" charset="0"/>
              </a:rPr>
              <a:t>No bacalhau, um peixe ósseo, a linha lateral pode ser vista com </a:t>
            </a:r>
            <a:r>
              <a:rPr lang="pt-BR" dirty="0" smtClean="0">
                <a:latin typeface="Comic Sans MS" pitchFamily="66" charset="0"/>
              </a:rPr>
              <a:t>facilidade.</a:t>
            </a:r>
            <a:endParaRPr lang="pt-BR" dirty="0">
              <a:latin typeface="Comic Sans MS" pitchFamily="66" charset="0"/>
            </a:endParaRPr>
          </a:p>
        </p:txBody>
      </p:sp>
      <p:pic>
        <p:nvPicPr>
          <p:cNvPr id="6" name="Imagem 5" descr="untixdfbhzdf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31823" y="2636912"/>
            <a:ext cx="4612177" cy="2415902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>
                <a:latin typeface="Comic Sans MS" pitchFamily="66" charset="0"/>
              </a:rPr>
              <a:t>Qual a importância da bexiga natatória para os peixes?</a:t>
            </a:r>
            <a:endParaRPr lang="pt-BR" dirty="0">
              <a:latin typeface="Comic Sans MS" pitchFamily="66" charset="0"/>
            </a:endParaRPr>
          </a:p>
        </p:txBody>
      </p:sp>
      <p:pic>
        <p:nvPicPr>
          <p:cNvPr id="4" name="Espaço Reservado para Conteúdo 3" descr="undssfafsfsftitled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19872" y="1844824"/>
            <a:ext cx="5470723" cy="3025201"/>
          </a:xfrm>
        </p:spPr>
      </p:pic>
      <p:sp>
        <p:nvSpPr>
          <p:cNvPr id="5" name="CaixaDeTexto 4"/>
          <p:cNvSpPr txBox="1"/>
          <p:nvPr/>
        </p:nvSpPr>
        <p:spPr>
          <a:xfrm>
            <a:off x="395536" y="2060848"/>
            <a:ext cx="5544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4000" dirty="0">
                <a:latin typeface="Comic Sans MS" pitchFamily="66" charset="0"/>
              </a:rPr>
              <a:t> </a:t>
            </a:r>
            <a:r>
              <a:rPr lang="pt-BR" sz="4000" dirty="0" smtClean="0">
                <a:latin typeface="Comic Sans MS" pitchFamily="66" charset="0"/>
              </a:rPr>
              <a:t>Flutuação</a:t>
            </a:r>
            <a:endParaRPr lang="pt-BR" sz="40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>
                <a:latin typeface="Comic Sans MS" pitchFamily="66" charset="0"/>
              </a:rPr>
              <a:t>Qual a importância da válvula espiral para os peixes?</a:t>
            </a:r>
            <a:endParaRPr lang="pt-BR" dirty="0">
              <a:latin typeface="Comic Sans MS" pitchFamily="66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>
                <a:latin typeface="Comic Sans MS" pitchFamily="66" charset="0"/>
              </a:rPr>
              <a:t>Aumentar a superfície de absorção  </a:t>
            </a:r>
          </a:p>
          <a:p>
            <a:r>
              <a:rPr lang="pt-BR" dirty="0" smtClean="0">
                <a:latin typeface="Comic Sans MS" pitchFamily="66" charset="0"/>
              </a:rPr>
              <a:t>Retardar a passagem do alimento</a:t>
            </a:r>
            <a:endParaRPr lang="pt-BR" dirty="0">
              <a:latin typeface="Comic Sans MS" pitchFamily="66" charset="0"/>
            </a:endParaRPr>
          </a:p>
        </p:txBody>
      </p:sp>
      <p:pic>
        <p:nvPicPr>
          <p:cNvPr id="4" name="Imagem 3" descr="untdasdasda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924944"/>
            <a:ext cx="6286104" cy="2736304"/>
          </a:xfrm>
          <a:prstGeom prst="rect">
            <a:avLst/>
          </a:prstGeom>
        </p:spPr>
      </p:pic>
      <p:pic>
        <p:nvPicPr>
          <p:cNvPr id="5" name="Imagem 4" descr="imagesAPVI42E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62328" y="1916832"/>
            <a:ext cx="2781672" cy="1887563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BR" sz="7200" dirty="0" smtClean="0">
                <a:effectLst/>
                <a:latin typeface="Comic Sans MS" pitchFamily="66" charset="0"/>
              </a:rPr>
              <a:t>Comparações</a:t>
            </a:r>
            <a:endParaRPr lang="pt-BR" sz="7200" dirty="0">
              <a:effectLst/>
              <a:latin typeface="Comic Sans MS" pitchFamily="66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>
                <a:latin typeface="Comic Sans MS" pitchFamily="66" charset="0"/>
              </a:rPr>
              <a:t>Cartilaginosos</a:t>
            </a:r>
            <a:r>
              <a:rPr lang="pt-BR" dirty="0" smtClean="0"/>
              <a:t> </a:t>
            </a:r>
            <a:r>
              <a:rPr lang="pt-BR" dirty="0" smtClean="0">
                <a:latin typeface="Comic Sans MS" pitchFamily="66" charset="0"/>
              </a:rPr>
              <a:t>ou ósseos</a:t>
            </a:r>
            <a:endParaRPr lang="pt-BR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pt-BR" sz="2400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7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666388">
                <a:tc>
                  <a:txBody>
                    <a:bodyPr/>
                    <a:lstStyle/>
                    <a:p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Peixes</a:t>
                      </a:r>
                      <a:r>
                        <a:rPr lang="pt-BR" baseline="0" dirty="0" smtClean="0">
                          <a:latin typeface="Comic Sans MS" pitchFamily="66" charset="0"/>
                        </a:rPr>
                        <a:t> Cartilaginosos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Peixes Ósseos</a:t>
                      </a:r>
                      <a:r>
                        <a:rPr lang="pt-BR" baseline="0" dirty="0" smtClean="0">
                          <a:latin typeface="Comic Sans MS" pitchFamily="66" charset="0"/>
                        </a:rPr>
                        <a:t> 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66388"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Tipo de esqueleto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Feito de</a:t>
                      </a:r>
                      <a:r>
                        <a:rPr lang="pt-BR" baseline="0" dirty="0" smtClean="0">
                          <a:latin typeface="Comic Sans MS" pitchFamily="66" charset="0"/>
                        </a:rPr>
                        <a:t> cartilagem 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Feito de osso 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66388"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Posição</a:t>
                      </a:r>
                      <a:r>
                        <a:rPr lang="pt-BR" baseline="0" dirty="0" smtClean="0">
                          <a:latin typeface="Comic Sans MS" pitchFamily="66" charset="0"/>
                        </a:rPr>
                        <a:t> da boca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Ventral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Frontal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66388"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Linha</a:t>
                      </a:r>
                      <a:r>
                        <a:rPr lang="pt-BR" baseline="0" dirty="0" smtClean="0">
                          <a:latin typeface="Comic Sans MS" pitchFamily="66" charset="0"/>
                        </a:rPr>
                        <a:t> lateral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Possuem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Possuem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66388"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Vesícula</a:t>
                      </a:r>
                      <a:r>
                        <a:rPr lang="pt-BR" baseline="0" dirty="0" smtClean="0">
                          <a:latin typeface="Comic Sans MS" pitchFamily="66" charset="0"/>
                        </a:rPr>
                        <a:t> natatória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Não possuem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Possuem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66388"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Válvula</a:t>
                      </a:r>
                      <a:r>
                        <a:rPr lang="pt-BR" baseline="0" dirty="0" smtClean="0">
                          <a:latin typeface="Comic Sans MS" pitchFamily="66" charset="0"/>
                        </a:rPr>
                        <a:t> espiral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Possuem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Não possuem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66388"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Ânus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Não possuem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Possuem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66388"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Cloaca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Possuem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Não</a:t>
                      </a:r>
                      <a:r>
                        <a:rPr lang="pt-BR" baseline="0" dirty="0" smtClean="0">
                          <a:latin typeface="Comic Sans MS" pitchFamily="66" charset="0"/>
                        </a:rPr>
                        <a:t> possuem 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66388"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Fecundação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Interna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Externa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860505"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Exemplos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Tubarão-branco 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>
                          <a:latin typeface="Comic Sans MS" pitchFamily="66" charset="0"/>
                        </a:rPr>
                        <a:t>Bagre</a:t>
                      </a:r>
                      <a:endParaRPr lang="pt-BR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2014-678125828-2014010800643.jpg_201401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949280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179512" y="6093296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latin typeface="Comic Sans MS" pitchFamily="66" charset="0"/>
              </a:rPr>
              <a:t>Tubarão-branco, exemplo de peixe Cartilaginoso </a:t>
            </a:r>
            <a:endParaRPr lang="pt-BR" sz="24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eixe-Bagre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589240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611560" y="6021288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latin typeface="Comic Sans MS" pitchFamily="66" charset="0"/>
              </a:rPr>
              <a:t>Bagre, exemplo de peixe Ósseo</a:t>
            </a:r>
            <a:endParaRPr lang="pt-BR" sz="24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xo">
  <a:themeElements>
    <a:clrScheme name="Flux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x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x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212</TotalTime>
  <Words>286</Words>
  <Application>Microsoft Office PowerPoint</Application>
  <PresentationFormat>Apresentação na tela (4:3)</PresentationFormat>
  <Paragraphs>95</Paragraphs>
  <Slides>26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27" baseType="lpstr">
      <vt:lpstr>Fluxo</vt:lpstr>
      <vt:lpstr>Slide 1</vt:lpstr>
      <vt:lpstr>Qual a importância das escamas para os peixes?</vt:lpstr>
      <vt:lpstr>Qual a importância da linha lateral para os peixes?</vt:lpstr>
      <vt:lpstr>Qual a importância da bexiga natatória para os peixes?</vt:lpstr>
      <vt:lpstr>Qual a importância da válvula espiral para os peixes?</vt:lpstr>
      <vt:lpstr>Comparações</vt:lpstr>
      <vt:lpstr>Slide 7</vt:lpstr>
      <vt:lpstr>Slide 8</vt:lpstr>
      <vt:lpstr>Slide 9</vt:lpstr>
      <vt:lpstr>Respiração dos peixes</vt:lpstr>
      <vt:lpstr>Peixes Pulmonados</vt:lpstr>
      <vt:lpstr>Slide 12</vt:lpstr>
      <vt:lpstr>Slide 13</vt:lpstr>
      <vt:lpstr>Coração dos peixes</vt:lpstr>
      <vt:lpstr>Slide 15</vt:lpstr>
      <vt:lpstr>Slide 16</vt:lpstr>
      <vt:lpstr>Celacanto</vt:lpstr>
      <vt:lpstr>Slide 18</vt:lpstr>
      <vt:lpstr>Curiosidades sobre o Celacanto   </vt:lpstr>
      <vt:lpstr>Slide 20</vt:lpstr>
      <vt:lpstr>Slide 21</vt:lpstr>
      <vt:lpstr>Curiosidades sobre os peixinhos </vt:lpstr>
      <vt:lpstr>Os peixes dormem?</vt:lpstr>
      <vt:lpstr>Slide 24</vt:lpstr>
      <vt:lpstr>Slide 25</vt:lpstr>
      <vt:lpstr>Maior peixe de água doce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Respiração dos peixes</dc:title>
  <dc:creator>Leticia</dc:creator>
  <cp:lastModifiedBy>User</cp:lastModifiedBy>
  <cp:revision>27</cp:revision>
  <dcterms:created xsi:type="dcterms:W3CDTF">2014-10-14T15:17:30Z</dcterms:created>
  <dcterms:modified xsi:type="dcterms:W3CDTF">2014-10-24T15:47:45Z</dcterms:modified>
</cp:coreProperties>
</file>